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x="18288000" cy="10287000"/>
  <p:notesSz cx="6858000" cy="9144000"/>
  <p:embeddedFontLst>
    <p:embeddedFont>
      <p:font typeface="Montserrat Bold" charset="1" panose="00000800000000000000"/>
      <p:regular r:id="rId23"/>
    </p:embeddedFont>
    <p:embeddedFont>
      <p:font typeface="Montserrat Medium" charset="1" panose="00000600000000000000"/>
      <p:regular r:id="rId24"/>
    </p:embeddedFont>
    <p:embeddedFont>
      <p:font typeface="Canva Sans Bold" charset="1" panose="020B0803030501040103"/>
      <p:regular r:id="rId25"/>
    </p:embeddedFont>
    <p:embeddedFont>
      <p:font typeface="Montserrat" charset="1" panose="00000500000000000000"/>
      <p:regular r:id="rId26"/>
    </p:embeddedFont>
    <p:embeddedFont>
      <p:font typeface="Montserrat Classic Bold" charset="1" panose="00000800000000000000"/>
      <p:regular r:id="rId27"/>
    </p:embeddedFont>
    <p:embeddedFont>
      <p:font typeface="Montserrat Light" charset="1" panose="00000400000000000000"/>
      <p:regular r:id="rId28"/>
    </p:embeddedFont>
    <p:embeddedFont>
      <p:font typeface="Montserrat Classic" charset="1" panose="00000500000000000000"/>
      <p:regular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jpeg>
</file>

<file path=ppt/media/image11.png>
</file>

<file path=ppt/media/image12.png>
</file>

<file path=ppt/media/image13.png>
</file>

<file path=ppt/media/image14.png>
</file>

<file path=ppt/media/image2.svg>
</file>

<file path=ppt/media/image3.png>
</file>

<file path=ppt/media/image4.png>
</file>

<file path=ppt/media/image5.jpe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 Id="rId3" Target="../media/image11.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3.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4.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4.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8.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320849">
                <a:alpha val="100000"/>
              </a:srgbClr>
            </a:gs>
            <a:gs pos="100000">
              <a:srgbClr val="000000">
                <a:alpha val="100000"/>
              </a:srgbClr>
            </a:gs>
          </a:gsLst>
          <a:lin ang="2700000"/>
        </a:gradFill>
      </p:bgPr>
    </p:bg>
    <p:spTree>
      <p:nvGrpSpPr>
        <p:cNvPr id="1" name=""/>
        <p:cNvGrpSpPr/>
        <p:nvPr/>
      </p:nvGrpSpPr>
      <p:grpSpPr>
        <a:xfrm>
          <a:off x="0" y="0"/>
          <a:ext cx="0" cy="0"/>
          <a:chOff x="0" y="0"/>
          <a:chExt cx="0" cy="0"/>
        </a:xfrm>
      </p:grpSpPr>
      <p:grpSp>
        <p:nvGrpSpPr>
          <p:cNvPr name="Group 2" id="2"/>
          <p:cNvGrpSpPr/>
          <p:nvPr/>
        </p:nvGrpSpPr>
        <p:grpSpPr>
          <a:xfrm rot="0">
            <a:off x="-5992752" y="646178"/>
            <a:ext cx="11595226" cy="1448726"/>
            <a:chOff x="0" y="0"/>
            <a:chExt cx="3053887" cy="381557"/>
          </a:xfrm>
        </p:grpSpPr>
        <p:sp>
          <p:nvSpPr>
            <p:cNvPr name="Freeform 3" id="3"/>
            <p:cNvSpPr/>
            <p:nvPr/>
          </p:nvSpPr>
          <p:spPr>
            <a:xfrm flipH="false" flipV="false" rot="0">
              <a:off x="0" y="0"/>
              <a:ext cx="3053887" cy="381557"/>
            </a:xfrm>
            <a:custGeom>
              <a:avLst/>
              <a:gdLst/>
              <a:ahLst/>
              <a:cxnLst/>
              <a:rect r="r" b="b" t="t" l="l"/>
              <a:pathLst>
                <a:path h="381557" w="3053887">
                  <a:moveTo>
                    <a:pt x="0" y="0"/>
                  </a:moveTo>
                  <a:lnTo>
                    <a:pt x="3053887" y="0"/>
                  </a:lnTo>
                  <a:lnTo>
                    <a:pt x="3053887" y="381557"/>
                  </a:lnTo>
                  <a:lnTo>
                    <a:pt x="0" y="381557"/>
                  </a:lnTo>
                  <a:close/>
                </a:path>
              </a:pathLst>
            </a:custGeom>
            <a:gradFill rotWithShape="true">
              <a:gsLst>
                <a:gs pos="0">
                  <a:srgbClr val="2A1D36">
                    <a:alpha val="100000"/>
                  </a:srgbClr>
                </a:gs>
                <a:gs pos="50000">
                  <a:srgbClr val="007DFF">
                    <a:alpha val="100000"/>
                  </a:srgbClr>
                </a:gs>
                <a:gs pos="100000">
                  <a:srgbClr val="EB00FF">
                    <a:alpha val="100000"/>
                  </a:srgbClr>
                </a:gs>
              </a:gsLst>
              <a:lin ang="0"/>
            </a:gradFill>
          </p:spPr>
        </p:sp>
        <p:sp>
          <p:nvSpPr>
            <p:cNvPr name="TextBox 4" id="4"/>
            <p:cNvSpPr txBox="true"/>
            <p:nvPr/>
          </p:nvSpPr>
          <p:spPr>
            <a:xfrm>
              <a:off x="0" y="-38100"/>
              <a:ext cx="3053887" cy="419657"/>
            </a:xfrm>
            <a:prstGeom prst="rect">
              <a:avLst/>
            </a:prstGeom>
          </p:spPr>
          <p:txBody>
            <a:bodyPr anchor="ctr" rtlCol="false" tIns="50800" lIns="50800" bIns="50800" rIns="50800"/>
            <a:lstStyle/>
            <a:p>
              <a:pPr algn="ctr">
                <a:lnSpc>
                  <a:spcPts val="2876"/>
                </a:lnSpc>
              </a:pPr>
            </a:p>
          </p:txBody>
        </p:sp>
      </p:grpSp>
      <p:sp>
        <p:nvSpPr>
          <p:cNvPr name="Freeform 5" id="5"/>
          <p:cNvSpPr/>
          <p:nvPr/>
        </p:nvSpPr>
        <p:spPr>
          <a:xfrm flipH="false" flipV="false" rot="0">
            <a:off x="9907439" y="-3905516"/>
            <a:ext cx="10398629" cy="10552114"/>
          </a:xfrm>
          <a:custGeom>
            <a:avLst/>
            <a:gdLst/>
            <a:ahLst/>
            <a:cxnLst/>
            <a:rect r="r" b="b" t="t" l="l"/>
            <a:pathLst>
              <a:path h="10552114" w="10398629">
                <a:moveTo>
                  <a:pt x="0" y="0"/>
                </a:moveTo>
                <a:lnTo>
                  <a:pt x="10398629" y="0"/>
                </a:lnTo>
                <a:lnTo>
                  <a:pt x="10398629" y="10552114"/>
                </a:lnTo>
                <a:lnTo>
                  <a:pt x="0" y="10552114"/>
                </a:lnTo>
                <a:lnTo>
                  <a:pt x="0" y="0"/>
                </a:lnTo>
                <a:close/>
              </a:path>
            </a:pathLst>
          </a:custGeom>
          <a:blipFill>
            <a:blip r:embed="rId2">
              <a:alphaModFix amt="65999"/>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2295733" y="6090592"/>
            <a:ext cx="3057736" cy="3277757"/>
          </a:xfrm>
          <a:custGeom>
            <a:avLst/>
            <a:gdLst/>
            <a:ahLst/>
            <a:cxnLst/>
            <a:rect r="r" b="b" t="t" l="l"/>
            <a:pathLst>
              <a:path h="3277757" w="3057736">
                <a:moveTo>
                  <a:pt x="0" y="0"/>
                </a:moveTo>
                <a:lnTo>
                  <a:pt x="3057736" y="0"/>
                </a:lnTo>
                <a:lnTo>
                  <a:pt x="3057736" y="3277757"/>
                </a:lnTo>
                <a:lnTo>
                  <a:pt x="0" y="3277757"/>
                </a:lnTo>
                <a:lnTo>
                  <a:pt x="0" y="0"/>
                </a:lnTo>
                <a:close/>
              </a:path>
            </a:pathLst>
          </a:custGeom>
          <a:blipFill>
            <a:blip r:embed="rId4"/>
            <a:stretch>
              <a:fillRect l="-206731" t="-27820" r="0" b="-21231"/>
            </a:stretch>
          </a:blipFill>
        </p:spPr>
      </p:sp>
      <p:sp>
        <p:nvSpPr>
          <p:cNvPr name="TextBox 7" id="7"/>
          <p:cNvSpPr txBox="true"/>
          <p:nvPr/>
        </p:nvSpPr>
        <p:spPr>
          <a:xfrm rot="0">
            <a:off x="1749022" y="2896374"/>
            <a:ext cx="15702253" cy="3470910"/>
          </a:xfrm>
          <a:prstGeom prst="rect">
            <a:avLst/>
          </a:prstGeom>
        </p:spPr>
        <p:txBody>
          <a:bodyPr anchor="t" rtlCol="false" tIns="0" lIns="0" bIns="0" rIns="0">
            <a:spAutoFit/>
          </a:bodyPr>
          <a:lstStyle/>
          <a:p>
            <a:pPr algn="l">
              <a:lnSpc>
                <a:spcPts val="7559"/>
              </a:lnSpc>
            </a:pPr>
            <a:r>
              <a:rPr lang="en-US" sz="6999" spc="489">
                <a:solidFill>
                  <a:srgbClr val="FFFFFF"/>
                </a:solidFill>
                <a:latin typeface="Montserrat Bold"/>
              </a:rPr>
              <a:t>GITHUB TOKEN MISHAP AT </a:t>
            </a:r>
            <a:r>
              <a:rPr lang="en-US" sz="6999" spc="489">
                <a:solidFill>
                  <a:srgbClr val="FF3131"/>
                </a:solidFill>
                <a:latin typeface="Montserrat Bold"/>
              </a:rPr>
              <a:t>MERCEDES-BENZ</a:t>
            </a:r>
          </a:p>
          <a:p>
            <a:pPr algn="l">
              <a:lnSpc>
                <a:spcPts val="11880"/>
              </a:lnSpc>
            </a:pPr>
          </a:p>
        </p:txBody>
      </p:sp>
      <p:sp>
        <p:nvSpPr>
          <p:cNvPr name="TextBox 8" id="8"/>
          <p:cNvSpPr txBox="true"/>
          <p:nvPr/>
        </p:nvSpPr>
        <p:spPr>
          <a:xfrm rot="0">
            <a:off x="1749022" y="5269621"/>
            <a:ext cx="14433957" cy="537845"/>
          </a:xfrm>
          <a:prstGeom prst="rect">
            <a:avLst/>
          </a:prstGeom>
        </p:spPr>
        <p:txBody>
          <a:bodyPr anchor="t" rtlCol="false" tIns="0" lIns="0" bIns="0" rIns="0">
            <a:spAutoFit/>
          </a:bodyPr>
          <a:lstStyle/>
          <a:p>
            <a:pPr algn="l">
              <a:lnSpc>
                <a:spcPts val="4479"/>
              </a:lnSpc>
            </a:pPr>
            <a:r>
              <a:rPr lang="en-US" sz="3199" spc="223">
                <a:solidFill>
                  <a:srgbClr val="FFFFFF"/>
                </a:solidFill>
                <a:latin typeface="Montserrat Medium"/>
              </a:rPr>
              <a:t> A Case Study on Security Breach and its Implications</a:t>
            </a:r>
          </a:p>
        </p:txBody>
      </p:sp>
      <p:sp>
        <p:nvSpPr>
          <p:cNvPr name="TextBox 9" id="9"/>
          <p:cNvSpPr txBox="true"/>
          <p:nvPr/>
        </p:nvSpPr>
        <p:spPr>
          <a:xfrm rot="0">
            <a:off x="1437063" y="879368"/>
            <a:ext cx="2610207" cy="887095"/>
          </a:xfrm>
          <a:prstGeom prst="rect">
            <a:avLst/>
          </a:prstGeom>
        </p:spPr>
        <p:txBody>
          <a:bodyPr anchor="t" rtlCol="false" tIns="0" lIns="0" bIns="0" rIns="0">
            <a:spAutoFit/>
          </a:bodyPr>
          <a:lstStyle/>
          <a:p>
            <a:pPr algn="ctr">
              <a:lnSpc>
                <a:spcPts val="7279"/>
              </a:lnSpc>
            </a:pPr>
            <a:r>
              <a:rPr lang="en-US" sz="5199">
                <a:solidFill>
                  <a:srgbClr val="FFFFFF"/>
                </a:solidFill>
                <a:latin typeface="Canva Sans Bold"/>
              </a:rPr>
              <a:t>Group-7</a:t>
            </a:r>
          </a:p>
        </p:txBody>
      </p:sp>
      <p:sp>
        <p:nvSpPr>
          <p:cNvPr name="TextBox 10" id="10"/>
          <p:cNvSpPr txBox="true"/>
          <p:nvPr/>
        </p:nvSpPr>
        <p:spPr>
          <a:xfrm rot="0">
            <a:off x="5864330" y="6598973"/>
            <a:ext cx="7087687" cy="2213371"/>
          </a:xfrm>
          <a:prstGeom prst="rect">
            <a:avLst/>
          </a:prstGeom>
        </p:spPr>
        <p:txBody>
          <a:bodyPr anchor="t" rtlCol="false" tIns="0" lIns="0" bIns="0" rIns="0">
            <a:spAutoFit/>
          </a:bodyPr>
          <a:lstStyle/>
          <a:p>
            <a:pPr algn="just">
              <a:lnSpc>
                <a:spcPts val="3563"/>
              </a:lnSpc>
            </a:pPr>
            <a:r>
              <a:rPr lang="en-US" sz="2545">
                <a:solidFill>
                  <a:srgbClr val="FFFFFF"/>
                </a:solidFill>
                <a:latin typeface="Montserrat"/>
              </a:rPr>
              <a:t>Abhinav Maddineni - AM.EN.U4CSE21003</a:t>
            </a:r>
          </a:p>
          <a:p>
            <a:pPr algn="just">
              <a:lnSpc>
                <a:spcPts val="3563"/>
              </a:lnSpc>
            </a:pPr>
            <a:r>
              <a:rPr lang="en-US" sz="2545">
                <a:solidFill>
                  <a:srgbClr val="FFFFFF"/>
                </a:solidFill>
                <a:latin typeface="Montserrat"/>
              </a:rPr>
              <a:t>B. Syam Sai Krishna - AM.EN.U4CSE21016</a:t>
            </a:r>
          </a:p>
          <a:p>
            <a:pPr algn="just">
              <a:lnSpc>
                <a:spcPts val="3563"/>
              </a:lnSpc>
            </a:pPr>
            <a:r>
              <a:rPr lang="en-US" sz="2545">
                <a:solidFill>
                  <a:srgbClr val="FFFFFF"/>
                </a:solidFill>
                <a:latin typeface="Montserrat"/>
              </a:rPr>
              <a:t>K. Sai Rahul Reddy - AM.EN.U4CSE21031</a:t>
            </a:r>
          </a:p>
          <a:p>
            <a:pPr algn="just">
              <a:lnSpc>
                <a:spcPts val="3563"/>
              </a:lnSpc>
            </a:pPr>
            <a:r>
              <a:rPr lang="en-US" sz="2545">
                <a:solidFill>
                  <a:srgbClr val="FFFFFF"/>
                </a:solidFill>
                <a:latin typeface="Montserrat"/>
              </a:rPr>
              <a:t>K. Rakesh - AM.EN.U4CSE21033</a:t>
            </a:r>
          </a:p>
          <a:p>
            <a:pPr algn="just">
              <a:lnSpc>
                <a:spcPts val="3563"/>
              </a:lnSpc>
            </a:pPr>
            <a:r>
              <a:rPr lang="en-US" sz="2545">
                <a:solidFill>
                  <a:srgbClr val="FFFFFF"/>
                </a:solidFill>
                <a:latin typeface="Montserrat"/>
              </a:rPr>
              <a:t>Purnima Rangavajjula - AM.EN.U4CSE21046</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00000">
                <a:alpha val="100000"/>
              </a:srgbClr>
            </a:gs>
            <a:gs pos="100000">
              <a:srgbClr val="320849">
                <a:alpha val="100000"/>
              </a:srgbClr>
            </a:gs>
          </a:gsLst>
          <a:lin ang="2700000"/>
        </a:gradFill>
      </p:bgPr>
    </p:bg>
    <p:spTree>
      <p:nvGrpSpPr>
        <p:cNvPr id="1" name=""/>
        <p:cNvGrpSpPr/>
        <p:nvPr/>
      </p:nvGrpSpPr>
      <p:grpSpPr>
        <a:xfrm>
          <a:off x="0" y="0"/>
          <a:ext cx="0" cy="0"/>
          <a:chOff x="0" y="0"/>
          <a:chExt cx="0" cy="0"/>
        </a:xfrm>
      </p:grpSpPr>
      <p:grpSp>
        <p:nvGrpSpPr>
          <p:cNvPr name="Group 2" id="2"/>
          <p:cNvGrpSpPr/>
          <p:nvPr/>
        </p:nvGrpSpPr>
        <p:grpSpPr>
          <a:xfrm rot="0">
            <a:off x="-1576528" y="5315691"/>
            <a:ext cx="9736657" cy="3654647"/>
            <a:chOff x="0" y="0"/>
            <a:chExt cx="1508463" cy="566200"/>
          </a:xfrm>
        </p:grpSpPr>
        <p:sp>
          <p:nvSpPr>
            <p:cNvPr name="Freeform 3" id="3"/>
            <p:cNvSpPr/>
            <p:nvPr/>
          </p:nvSpPr>
          <p:spPr>
            <a:xfrm flipH="false" flipV="false" rot="0">
              <a:off x="0" y="0"/>
              <a:ext cx="1508463" cy="566200"/>
            </a:xfrm>
            <a:custGeom>
              <a:avLst/>
              <a:gdLst/>
              <a:ahLst/>
              <a:cxnLst/>
              <a:rect r="r" b="b" t="t" l="l"/>
              <a:pathLst>
                <a:path h="566200" w="1508463">
                  <a:moveTo>
                    <a:pt x="50093" y="0"/>
                  </a:moveTo>
                  <a:lnTo>
                    <a:pt x="1458370" y="0"/>
                  </a:lnTo>
                  <a:cubicBezTo>
                    <a:pt x="1471655" y="0"/>
                    <a:pt x="1484397" y="5278"/>
                    <a:pt x="1493791" y="14672"/>
                  </a:cubicBezTo>
                  <a:cubicBezTo>
                    <a:pt x="1503185" y="24066"/>
                    <a:pt x="1508463" y="36808"/>
                    <a:pt x="1508463" y="50093"/>
                  </a:cubicBezTo>
                  <a:lnTo>
                    <a:pt x="1508463" y="516107"/>
                  </a:lnTo>
                  <a:cubicBezTo>
                    <a:pt x="1508463" y="529393"/>
                    <a:pt x="1503185" y="542134"/>
                    <a:pt x="1493791" y="551528"/>
                  </a:cubicBezTo>
                  <a:cubicBezTo>
                    <a:pt x="1484397" y="560923"/>
                    <a:pt x="1471655" y="566200"/>
                    <a:pt x="1458370" y="566200"/>
                  </a:cubicBezTo>
                  <a:lnTo>
                    <a:pt x="50093" y="566200"/>
                  </a:lnTo>
                  <a:cubicBezTo>
                    <a:pt x="36808" y="566200"/>
                    <a:pt x="24066" y="560923"/>
                    <a:pt x="14672" y="551528"/>
                  </a:cubicBezTo>
                  <a:cubicBezTo>
                    <a:pt x="5278" y="542134"/>
                    <a:pt x="0" y="529393"/>
                    <a:pt x="0" y="516107"/>
                  </a:cubicBezTo>
                  <a:lnTo>
                    <a:pt x="0" y="50093"/>
                  </a:lnTo>
                  <a:cubicBezTo>
                    <a:pt x="0" y="36808"/>
                    <a:pt x="5278" y="24066"/>
                    <a:pt x="14672" y="14672"/>
                  </a:cubicBezTo>
                  <a:cubicBezTo>
                    <a:pt x="24066" y="5278"/>
                    <a:pt x="36808" y="0"/>
                    <a:pt x="50093" y="0"/>
                  </a:cubicBezTo>
                  <a:close/>
                </a:path>
              </a:pathLst>
            </a:custGeom>
            <a:blipFill>
              <a:blip r:embed="rId2"/>
              <a:stretch>
                <a:fillRect l="0" t="-38917" r="0" b="-38917"/>
              </a:stretch>
            </a:blipFill>
            <a:ln w="161925" cap="rnd">
              <a:gradFill>
                <a:gsLst>
                  <a:gs pos="0">
                    <a:srgbClr val="FF419C">
                      <a:alpha val="100000"/>
                    </a:srgbClr>
                  </a:gs>
                  <a:gs pos="100000">
                    <a:srgbClr val="3184FF">
                      <a:alpha val="100000"/>
                    </a:srgbClr>
                  </a:gs>
                </a:gsLst>
                <a:lin ang="2700000"/>
              </a:gradFill>
              <a:prstDash val="solid"/>
              <a:round/>
            </a:ln>
          </p:spPr>
        </p:sp>
      </p:grpSp>
      <p:grpSp>
        <p:nvGrpSpPr>
          <p:cNvPr name="Group 4" id="4"/>
          <p:cNvGrpSpPr/>
          <p:nvPr/>
        </p:nvGrpSpPr>
        <p:grpSpPr>
          <a:xfrm rot="0">
            <a:off x="9144000" y="1411411"/>
            <a:ext cx="9736657" cy="3654647"/>
            <a:chOff x="0" y="0"/>
            <a:chExt cx="1508463" cy="566200"/>
          </a:xfrm>
        </p:grpSpPr>
        <p:sp>
          <p:nvSpPr>
            <p:cNvPr name="Freeform 5" id="5"/>
            <p:cNvSpPr/>
            <p:nvPr/>
          </p:nvSpPr>
          <p:spPr>
            <a:xfrm flipH="false" flipV="false" rot="0">
              <a:off x="0" y="0"/>
              <a:ext cx="1508463" cy="566200"/>
            </a:xfrm>
            <a:custGeom>
              <a:avLst/>
              <a:gdLst/>
              <a:ahLst/>
              <a:cxnLst/>
              <a:rect r="r" b="b" t="t" l="l"/>
              <a:pathLst>
                <a:path h="566200" w="1508463">
                  <a:moveTo>
                    <a:pt x="50093" y="0"/>
                  </a:moveTo>
                  <a:lnTo>
                    <a:pt x="1458370" y="0"/>
                  </a:lnTo>
                  <a:cubicBezTo>
                    <a:pt x="1471655" y="0"/>
                    <a:pt x="1484397" y="5278"/>
                    <a:pt x="1493791" y="14672"/>
                  </a:cubicBezTo>
                  <a:cubicBezTo>
                    <a:pt x="1503185" y="24066"/>
                    <a:pt x="1508463" y="36808"/>
                    <a:pt x="1508463" y="50093"/>
                  </a:cubicBezTo>
                  <a:lnTo>
                    <a:pt x="1508463" y="516107"/>
                  </a:lnTo>
                  <a:cubicBezTo>
                    <a:pt x="1508463" y="529393"/>
                    <a:pt x="1503185" y="542134"/>
                    <a:pt x="1493791" y="551528"/>
                  </a:cubicBezTo>
                  <a:cubicBezTo>
                    <a:pt x="1484397" y="560923"/>
                    <a:pt x="1471655" y="566200"/>
                    <a:pt x="1458370" y="566200"/>
                  </a:cubicBezTo>
                  <a:lnTo>
                    <a:pt x="50093" y="566200"/>
                  </a:lnTo>
                  <a:cubicBezTo>
                    <a:pt x="36808" y="566200"/>
                    <a:pt x="24066" y="560923"/>
                    <a:pt x="14672" y="551528"/>
                  </a:cubicBezTo>
                  <a:cubicBezTo>
                    <a:pt x="5278" y="542134"/>
                    <a:pt x="0" y="529393"/>
                    <a:pt x="0" y="516107"/>
                  </a:cubicBezTo>
                  <a:lnTo>
                    <a:pt x="0" y="50093"/>
                  </a:lnTo>
                  <a:cubicBezTo>
                    <a:pt x="0" y="36808"/>
                    <a:pt x="5278" y="24066"/>
                    <a:pt x="14672" y="14672"/>
                  </a:cubicBezTo>
                  <a:cubicBezTo>
                    <a:pt x="24066" y="5278"/>
                    <a:pt x="36808" y="0"/>
                    <a:pt x="50093" y="0"/>
                  </a:cubicBezTo>
                  <a:close/>
                </a:path>
              </a:pathLst>
            </a:custGeom>
            <a:blipFill>
              <a:blip r:embed="rId3"/>
              <a:stretch>
                <a:fillRect l="0" t="-24597" r="0" b="-24597"/>
              </a:stretch>
            </a:blipFill>
            <a:ln w="161925" cap="rnd">
              <a:gradFill>
                <a:gsLst>
                  <a:gs pos="0">
                    <a:srgbClr val="FF419C">
                      <a:alpha val="100000"/>
                    </a:srgbClr>
                  </a:gs>
                  <a:gs pos="100000">
                    <a:srgbClr val="3184FF">
                      <a:alpha val="100000"/>
                    </a:srgbClr>
                  </a:gs>
                </a:gsLst>
                <a:lin ang="2700000"/>
              </a:gradFill>
              <a:prstDash val="solid"/>
              <a:round/>
            </a:ln>
          </p:spPr>
        </p:sp>
      </p:grpSp>
      <p:sp>
        <p:nvSpPr>
          <p:cNvPr name="TextBox 6" id="6"/>
          <p:cNvSpPr txBox="true"/>
          <p:nvPr/>
        </p:nvSpPr>
        <p:spPr>
          <a:xfrm rot="0">
            <a:off x="1028700" y="1028700"/>
            <a:ext cx="7347658" cy="542925"/>
          </a:xfrm>
          <a:prstGeom prst="rect">
            <a:avLst/>
          </a:prstGeom>
        </p:spPr>
        <p:txBody>
          <a:bodyPr anchor="t" rtlCol="false" tIns="0" lIns="0" bIns="0" rIns="0">
            <a:spAutoFit/>
          </a:bodyPr>
          <a:lstStyle/>
          <a:p>
            <a:pPr algn="l">
              <a:lnSpc>
                <a:spcPts val="4320"/>
              </a:lnSpc>
            </a:pPr>
            <a:r>
              <a:rPr lang="en-US" sz="3600" spc="266">
                <a:solidFill>
                  <a:srgbClr val="00E8FF"/>
                </a:solidFill>
                <a:latin typeface="Montserrat Bold"/>
              </a:rPr>
              <a:t>Immediate Response</a:t>
            </a:r>
          </a:p>
        </p:txBody>
      </p:sp>
      <p:sp>
        <p:nvSpPr>
          <p:cNvPr name="TextBox 7" id="7"/>
          <p:cNvSpPr txBox="true"/>
          <p:nvPr/>
        </p:nvSpPr>
        <p:spPr>
          <a:xfrm rot="0">
            <a:off x="1028700" y="1928094"/>
            <a:ext cx="7347658" cy="2545080"/>
          </a:xfrm>
          <a:prstGeom prst="rect">
            <a:avLst/>
          </a:prstGeom>
        </p:spPr>
        <p:txBody>
          <a:bodyPr anchor="t" rtlCol="false" tIns="0" lIns="0" bIns="0" rIns="0">
            <a:spAutoFit/>
          </a:bodyPr>
          <a:lstStyle/>
          <a:p>
            <a:pPr algn="l" marL="582932" indent="-291466" lvl="1">
              <a:lnSpc>
                <a:spcPts val="4050"/>
              </a:lnSpc>
              <a:buFont typeface="Arial"/>
              <a:buChar char="•"/>
            </a:pPr>
            <a:r>
              <a:rPr lang="en-US" sz="2700" spc="27">
                <a:solidFill>
                  <a:srgbClr val="FFFFFF"/>
                </a:solidFill>
                <a:latin typeface="Montserrat"/>
              </a:rPr>
              <a:t>Mercedes-Benz swiftly responded to the breach by revoking the compromised token, cutting off unauthorized access to GitHub resources</a:t>
            </a:r>
          </a:p>
        </p:txBody>
      </p:sp>
      <p:sp>
        <p:nvSpPr>
          <p:cNvPr name="TextBox 8" id="8"/>
          <p:cNvSpPr txBox="true"/>
          <p:nvPr/>
        </p:nvSpPr>
        <p:spPr>
          <a:xfrm rot="0">
            <a:off x="8376358" y="5700929"/>
            <a:ext cx="9625137" cy="2836545"/>
          </a:xfrm>
          <a:prstGeom prst="rect">
            <a:avLst/>
          </a:prstGeom>
        </p:spPr>
        <p:txBody>
          <a:bodyPr anchor="t" rtlCol="false" tIns="0" lIns="0" bIns="0" rIns="0">
            <a:spAutoFit/>
          </a:bodyPr>
          <a:lstStyle/>
          <a:p>
            <a:pPr algn="l" marL="582928" indent="-291464" lvl="1">
              <a:lnSpc>
                <a:spcPts val="3779"/>
              </a:lnSpc>
              <a:buFont typeface="Arial"/>
              <a:buChar char="•"/>
            </a:pPr>
            <a:r>
              <a:rPr lang="en-US" sz="2699">
                <a:solidFill>
                  <a:srgbClr val="E8EEF1"/>
                </a:solidFill>
                <a:latin typeface="Montserrat"/>
              </a:rPr>
              <a:t>They</a:t>
            </a:r>
            <a:r>
              <a:rPr lang="en-US" sz="2699">
                <a:solidFill>
                  <a:srgbClr val="E8EEF1"/>
                </a:solidFill>
                <a:latin typeface="Montserrat"/>
              </a:rPr>
              <a:t> promptly removed the exposed repository from GitHub, preventing further dissemination of sensitive data. </a:t>
            </a:r>
          </a:p>
          <a:p>
            <a:pPr algn="l" marL="582928" indent="-291464" lvl="1">
              <a:lnSpc>
                <a:spcPts val="3779"/>
              </a:lnSpc>
              <a:buFont typeface="Arial"/>
              <a:buChar char="•"/>
            </a:pPr>
            <a:r>
              <a:rPr lang="en-US" sz="2699">
                <a:solidFill>
                  <a:srgbClr val="E8EEF1"/>
                </a:solidFill>
                <a:latin typeface="Montserrat"/>
              </a:rPr>
              <a:t> Such immediate responses are crucial to limit the impact of security incidents and restore trust in the organization's cybersecurity measures.</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320849">
                <a:alpha val="100000"/>
              </a:srgbClr>
            </a:gs>
            <a:gs pos="100000">
              <a:srgbClr val="000000">
                <a:alpha val="100000"/>
              </a:srgbClr>
            </a:gs>
          </a:gsLst>
          <a:lin ang="2700000"/>
        </a:gradFill>
      </p:bgPr>
    </p:bg>
    <p:spTree>
      <p:nvGrpSpPr>
        <p:cNvPr id="1" name=""/>
        <p:cNvGrpSpPr/>
        <p:nvPr/>
      </p:nvGrpSpPr>
      <p:grpSpPr>
        <a:xfrm>
          <a:off x="0" y="0"/>
          <a:ext cx="0" cy="0"/>
          <a:chOff x="0" y="0"/>
          <a:chExt cx="0" cy="0"/>
        </a:xfrm>
      </p:grpSpPr>
      <p:sp>
        <p:nvSpPr>
          <p:cNvPr name="TextBox 2" id="2"/>
          <p:cNvSpPr txBox="true"/>
          <p:nvPr/>
        </p:nvSpPr>
        <p:spPr>
          <a:xfrm rot="0">
            <a:off x="1432940" y="2843713"/>
            <a:ext cx="10570672" cy="6145530"/>
          </a:xfrm>
          <a:prstGeom prst="rect">
            <a:avLst/>
          </a:prstGeom>
        </p:spPr>
        <p:txBody>
          <a:bodyPr anchor="t" rtlCol="false" tIns="0" lIns="0" bIns="0" rIns="0">
            <a:spAutoFit/>
          </a:bodyPr>
          <a:lstStyle/>
          <a:p>
            <a:pPr algn="l" marL="582930" indent="-291465" lvl="1">
              <a:lnSpc>
                <a:spcPts val="4050"/>
              </a:lnSpc>
              <a:buFont typeface="Arial"/>
              <a:buChar char="•"/>
            </a:pPr>
            <a:r>
              <a:rPr lang="en-US" sz="2700" spc="27">
                <a:solidFill>
                  <a:srgbClr val="E8EEF1"/>
                </a:solidFill>
                <a:latin typeface="Montserrat Medium"/>
              </a:rPr>
              <a:t>The breach may lead to reverse engineering of Mercedes-Benz's technology, jeopardizing proprietary innovations and competitive advantages. </a:t>
            </a:r>
          </a:p>
          <a:p>
            <a:pPr algn="l" marL="582930" indent="-291465" lvl="1">
              <a:lnSpc>
                <a:spcPts val="4050"/>
              </a:lnSpc>
              <a:buFont typeface="Arial"/>
              <a:buChar char="•"/>
            </a:pPr>
            <a:r>
              <a:rPr lang="en-US" sz="2700" spc="27">
                <a:solidFill>
                  <a:srgbClr val="E8EEF1"/>
                </a:solidFill>
                <a:latin typeface="Montserrat Medium"/>
              </a:rPr>
              <a:t>Legal actions could ensue due to breaches of confidentiality agreements and potential violations of intellectual property rights.</a:t>
            </a:r>
          </a:p>
          <a:p>
            <a:pPr algn="l" marL="582930" indent="-291465" lvl="1">
              <a:lnSpc>
                <a:spcPts val="4050"/>
              </a:lnSpc>
              <a:buFont typeface="Arial"/>
              <a:buChar char="•"/>
            </a:pPr>
            <a:r>
              <a:rPr lang="en-US" sz="2700" spc="27">
                <a:solidFill>
                  <a:srgbClr val="E8EEF1"/>
                </a:solidFill>
                <a:latin typeface="Montserrat Medium"/>
              </a:rPr>
              <a:t>Moreover, GDPR violations may occur as a result of unauthorized access to and potential misuse of personal data, risking hefty fines and reputational damage. Mitigating these repercussions requires comprehensive remediation efforts and proactive compliance measures.</a:t>
            </a:r>
          </a:p>
        </p:txBody>
      </p:sp>
      <p:grpSp>
        <p:nvGrpSpPr>
          <p:cNvPr name="Group 3" id="3"/>
          <p:cNvGrpSpPr/>
          <p:nvPr/>
        </p:nvGrpSpPr>
        <p:grpSpPr>
          <a:xfrm rot="-10800000">
            <a:off x="12734423" y="3303862"/>
            <a:ext cx="11107155" cy="5937816"/>
            <a:chOff x="0" y="0"/>
            <a:chExt cx="2925341" cy="1563869"/>
          </a:xfrm>
        </p:grpSpPr>
        <p:sp>
          <p:nvSpPr>
            <p:cNvPr name="Freeform 4" id="4"/>
            <p:cNvSpPr/>
            <p:nvPr/>
          </p:nvSpPr>
          <p:spPr>
            <a:xfrm flipH="false" flipV="false" rot="0">
              <a:off x="0" y="0"/>
              <a:ext cx="2925341" cy="1563869"/>
            </a:xfrm>
            <a:custGeom>
              <a:avLst/>
              <a:gdLst/>
              <a:ahLst/>
              <a:cxnLst/>
              <a:rect r="r" b="b" t="t" l="l"/>
              <a:pathLst>
                <a:path h="1563869" w="2925341">
                  <a:moveTo>
                    <a:pt x="0" y="0"/>
                  </a:moveTo>
                  <a:lnTo>
                    <a:pt x="2925341" y="0"/>
                  </a:lnTo>
                  <a:lnTo>
                    <a:pt x="2925341" y="1563869"/>
                  </a:lnTo>
                  <a:lnTo>
                    <a:pt x="0" y="1563869"/>
                  </a:lnTo>
                  <a:close/>
                </a:path>
              </a:pathLst>
            </a:custGeom>
            <a:gradFill rotWithShape="true">
              <a:gsLst>
                <a:gs pos="0">
                  <a:srgbClr val="2A1D36">
                    <a:alpha val="100000"/>
                  </a:srgbClr>
                </a:gs>
                <a:gs pos="50000">
                  <a:srgbClr val="007DFF">
                    <a:alpha val="100000"/>
                  </a:srgbClr>
                </a:gs>
                <a:gs pos="100000">
                  <a:srgbClr val="EB00FF">
                    <a:alpha val="100000"/>
                  </a:srgbClr>
                </a:gs>
              </a:gsLst>
              <a:lin ang="0"/>
            </a:gradFill>
          </p:spPr>
        </p:sp>
        <p:sp>
          <p:nvSpPr>
            <p:cNvPr name="TextBox 5" id="5"/>
            <p:cNvSpPr txBox="true"/>
            <p:nvPr/>
          </p:nvSpPr>
          <p:spPr>
            <a:xfrm>
              <a:off x="0" y="-38100"/>
              <a:ext cx="2925341" cy="1601969"/>
            </a:xfrm>
            <a:prstGeom prst="rect">
              <a:avLst/>
            </a:prstGeom>
          </p:spPr>
          <p:txBody>
            <a:bodyPr anchor="ctr" rtlCol="false" tIns="50800" lIns="50800" bIns="50800" rIns="50800"/>
            <a:lstStyle/>
            <a:p>
              <a:pPr algn="ctr">
                <a:lnSpc>
                  <a:spcPts val="2876"/>
                </a:lnSpc>
              </a:pPr>
            </a:p>
          </p:txBody>
        </p:sp>
      </p:grpSp>
      <p:sp>
        <p:nvSpPr>
          <p:cNvPr name="Freeform 6" id="6"/>
          <p:cNvSpPr/>
          <p:nvPr/>
        </p:nvSpPr>
        <p:spPr>
          <a:xfrm flipH="false" flipV="false" rot="0">
            <a:off x="12229983" y="2628842"/>
            <a:ext cx="5713227" cy="5713227"/>
          </a:xfrm>
          <a:custGeom>
            <a:avLst/>
            <a:gdLst/>
            <a:ahLst/>
            <a:cxnLst/>
            <a:rect r="r" b="b" t="t" l="l"/>
            <a:pathLst>
              <a:path h="5713227" w="5713227">
                <a:moveTo>
                  <a:pt x="0" y="0"/>
                </a:moveTo>
                <a:lnTo>
                  <a:pt x="5713227" y="0"/>
                </a:lnTo>
                <a:lnTo>
                  <a:pt x="5713227" y="5713227"/>
                </a:lnTo>
                <a:lnTo>
                  <a:pt x="0" y="5713227"/>
                </a:lnTo>
                <a:lnTo>
                  <a:pt x="0" y="0"/>
                </a:lnTo>
                <a:close/>
              </a:path>
            </a:pathLst>
          </a:custGeom>
          <a:blipFill>
            <a:blip r:embed="rId2"/>
            <a:stretch>
              <a:fillRect l="0" t="0" r="0" b="0"/>
            </a:stretch>
          </a:blipFill>
        </p:spPr>
      </p:sp>
      <p:sp>
        <p:nvSpPr>
          <p:cNvPr name="TextBox 7" id="7"/>
          <p:cNvSpPr txBox="true"/>
          <p:nvPr/>
        </p:nvSpPr>
        <p:spPr>
          <a:xfrm rot="0">
            <a:off x="1432940" y="1044685"/>
            <a:ext cx="12073621" cy="1005966"/>
          </a:xfrm>
          <a:prstGeom prst="rect">
            <a:avLst/>
          </a:prstGeom>
        </p:spPr>
        <p:txBody>
          <a:bodyPr anchor="t" rtlCol="false" tIns="0" lIns="0" bIns="0" rIns="0">
            <a:spAutoFit/>
          </a:bodyPr>
          <a:lstStyle/>
          <a:p>
            <a:pPr algn="l">
              <a:lnSpc>
                <a:spcPts val="8069"/>
              </a:lnSpc>
            </a:pPr>
            <a:r>
              <a:rPr lang="en-US" sz="6404" spc="57">
                <a:solidFill>
                  <a:srgbClr val="F64FC2"/>
                </a:solidFill>
                <a:latin typeface="Montserrat Bold"/>
              </a:rPr>
              <a:t>Potential Repercussions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320849">
                <a:alpha val="100000"/>
              </a:srgbClr>
            </a:gs>
            <a:gs pos="100000">
              <a:srgbClr val="000000">
                <a:alpha val="100000"/>
              </a:srgbClr>
            </a:gs>
          </a:gsLst>
          <a:lin ang="2700000"/>
        </a:gradFill>
      </p:bgPr>
    </p:bg>
    <p:spTree>
      <p:nvGrpSpPr>
        <p:cNvPr id="1" name=""/>
        <p:cNvGrpSpPr/>
        <p:nvPr/>
      </p:nvGrpSpPr>
      <p:grpSpPr>
        <a:xfrm>
          <a:off x="0" y="0"/>
          <a:ext cx="0" cy="0"/>
          <a:chOff x="0" y="0"/>
          <a:chExt cx="0" cy="0"/>
        </a:xfrm>
      </p:grpSpPr>
      <p:sp>
        <p:nvSpPr>
          <p:cNvPr name="Freeform 2" id="2"/>
          <p:cNvSpPr/>
          <p:nvPr/>
        </p:nvSpPr>
        <p:spPr>
          <a:xfrm flipH="false" flipV="false" rot="0">
            <a:off x="10212388" y="-3569190"/>
            <a:ext cx="10398629" cy="10552114"/>
          </a:xfrm>
          <a:custGeom>
            <a:avLst/>
            <a:gdLst/>
            <a:ahLst/>
            <a:cxnLst/>
            <a:rect r="r" b="b" t="t" l="l"/>
            <a:pathLst>
              <a:path h="10552114" w="10398629">
                <a:moveTo>
                  <a:pt x="0" y="0"/>
                </a:moveTo>
                <a:lnTo>
                  <a:pt x="10398629" y="0"/>
                </a:lnTo>
                <a:lnTo>
                  <a:pt x="10398629" y="10552114"/>
                </a:lnTo>
                <a:lnTo>
                  <a:pt x="0" y="10552114"/>
                </a:lnTo>
                <a:lnTo>
                  <a:pt x="0" y="0"/>
                </a:lnTo>
                <a:close/>
              </a:path>
            </a:pathLst>
          </a:custGeom>
          <a:blipFill>
            <a:blip r:embed="rId2">
              <a:alphaModFix amt="65999"/>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131216" y="1104900"/>
            <a:ext cx="6638871" cy="2055410"/>
          </a:xfrm>
          <a:prstGeom prst="rect">
            <a:avLst/>
          </a:prstGeom>
        </p:spPr>
        <p:txBody>
          <a:bodyPr anchor="t" rtlCol="false" tIns="0" lIns="0" bIns="0" rIns="0">
            <a:spAutoFit/>
          </a:bodyPr>
          <a:lstStyle/>
          <a:p>
            <a:pPr algn="l">
              <a:lnSpc>
                <a:spcPts val="8077"/>
              </a:lnSpc>
            </a:pPr>
            <a:r>
              <a:rPr lang="en-US" sz="7343" spc="66">
                <a:solidFill>
                  <a:srgbClr val="00E8FF"/>
                </a:solidFill>
                <a:latin typeface="Montserrat Bold"/>
              </a:rPr>
              <a:t>Security Implications </a:t>
            </a:r>
          </a:p>
        </p:txBody>
      </p:sp>
      <p:grpSp>
        <p:nvGrpSpPr>
          <p:cNvPr name="Group 4" id="4"/>
          <p:cNvGrpSpPr/>
          <p:nvPr/>
        </p:nvGrpSpPr>
        <p:grpSpPr>
          <a:xfrm rot="0">
            <a:off x="-3817766" y="9017801"/>
            <a:ext cx="9897964" cy="480998"/>
            <a:chOff x="0" y="0"/>
            <a:chExt cx="2606871" cy="126683"/>
          </a:xfrm>
        </p:grpSpPr>
        <p:sp>
          <p:nvSpPr>
            <p:cNvPr name="Freeform 5" id="5"/>
            <p:cNvSpPr/>
            <p:nvPr/>
          </p:nvSpPr>
          <p:spPr>
            <a:xfrm flipH="false" flipV="false" rot="0">
              <a:off x="0" y="0"/>
              <a:ext cx="2606871" cy="126683"/>
            </a:xfrm>
            <a:custGeom>
              <a:avLst/>
              <a:gdLst/>
              <a:ahLst/>
              <a:cxnLst/>
              <a:rect r="r" b="b" t="t" l="l"/>
              <a:pathLst>
                <a:path h="126683" w="2606871">
                  <a:moveTo>
                    <a:pt x="0" y="0"/>
                  </a:moveTo>
                  <a:lnTo>
                    <a:pt x="2606871" y="0"/>
                  </a:lnTo>
                  <a:lnTo>
                    <a:pt x="2606871" y="126683"/>
                  </a:lnTo>
                  <a:lnTo>
                    <a:pt x="0" y="126683"/>
                  </a:lnTo>
                  <a:close/>
                </a:path>
              </a:pathLst>
            </a:custGeom>
            <a:gradFill rotWithShape="true">
              <a:gsLst>
                <a:gs pos="0">
                  <a:srgbClr val="2A1D36">
                    <a:alpha val="100000"/>
                  </a:srgbClr>
                </a:gs>
                <a:gs pos="50000">
                  <a:srgbClr val="007DFF">
                    <a:alpha val="100000"/>
                  </a:srgbClr>
                </a:gs>
                <a:gs pos="100000">
                  <a:srgbClr val="EB00FF">
                    <a:alpha val="100000"/>
                  </a:srgbClr>
                </a:gs>
              </a:gsLst>
              <a:lin ang="0"/>
            </a:gradFill>
          </p:spPr>
        </p:sp>
        <p:sp>
          <p:nvSpPr>
            <p:cNvPr name="TextBox 6" id="6"/>
            <p:cNvSpPr txBox="true"/>
            <p:nvPr/>
          </p:nvSpPr>
          <p:spPr>
            <a:xfrm>
              <a:off x="0" y="-38100"/>
              <a:ext cx="2606871" cy="164783"/>
            </a:xfrm>
            <a:prstGeom prst="rect">
              <a:avLst/>
            </a:prstGeom>
          </p:spPr>
          <p:txBody>
            <a:bodyPr anchor="ctr" rtlCol="false" tIns="50800" lIns="50800" bIns="50800" rIns="50800"/>
            <a:lstStyle/>
            <a:p>
              <a:pPr algn="ctr">
                <a:lnSpc>
                  <a:spcPts val="2876"/>
                </a:lnSpc>
              </a:pPr>
            </a:p>
          </p:txBody>
        </p:sp>
      </p:grpSp>
      <p:sp>
        <p:nvSpPr>
          <p:cNvPr name="TextBox 7" id="7"/>
          <p:cNvSpPr txBox="true"/>
          <p:nvPr/>
        </p:nvSpPr>
        <p:spPr>
          <a:xfrm rot="0">
            <a:off x="1532579" y="3869055"/>
            <a:ext cx="15222842" cy="3789045"/>
          </a:xfrm>
          <a:prstGeom prst="rect">
            <a:avLst/>
          </a:prstGeom>
        </p:spPr>
        <p:txBody>
          <a:bodyPr anchor="t" rtlCol="false" tIns="0" lIns="0" bIns="0" rIns="0">
            <a:spAutoFit/>
          </a:bodyPr>
          <a:lstStyle/>
          <a:p>
            <a:pPr algn="l" marL="582928" indent="-291464" lvl="1">
              <a:lnSpc>
                <a:spcPts val="3779"/>
              </a:lnSpc>
              <a:buFont typeface="Arial"/>
              <a:buChar char="•"/>
            </a:pPr>
            <a:r>
              <a:rPr lang="en-US" sz="2699" spc="26">
                <a:solidFill>
                  <a:srgbClr val="E8EEF1"/>
                </a:solidFill>
                <a:latin typeface="Montserrat Light"/>
              </a:rPr>
              <a:t>The breach poses significant security implications, including risk</a:t>
            </a:r>
          </a:p>
          <a:p>
            <a:pPr algn="l" marL="582928" indent="-291464" lvl="1">
              <a:lnSpc>
                <a:spcPts val="3779"/>
              </a:lnSpc>
              <a:buFont typeface="Arial"/>
              <a:buChar char="•"/>
            </a:pPr>
            <a:r>
              <a:rPr lang="en-US" sz="2699" spc="26">
                <a:solidFill>
                  <a:srgbClr val="E8EEF1"/>
                </a:solidFill>
                <a:latin typeface="Montserrat Light"/>
              </a:rPr>
              <a:t>s to Mercedes-Benz's intellectual property such as proprietary technologies and design innovations. Furthermore, there's a threat to customer data integrity and privacy, potentially leading to breaches of trust and regulatory non-compliance. </a:t>
            </a:r>
          </a:p>
          <a:p>
            <a:pPr algn="l" marL="582928" indent="-291464" lvl="1">
              <a:lnSpc>
                <a:spcPts val="3779"/>
              </a:lnSpc>
              <a:buFont typeface="Arial"/>
              <a:buChar char="•"/>
            </a:pPr>
            <a:r>
              <a:rPr lang="en-US" sz="2699" spc="26">
                <a:solidFill>
                  <a:srgbClr val="E8EEF1"/>
                </a:solidFill>
                <a:latin typeface="Montserrat Light"/>
              </a:rPr>
              <a:t>Safeguarding intellectual property and customer data is paramount to maintaining competitiveness and regulatory adherence. </a:t>
            </a:r>
          </a:p>
          <a:p>
            <a:pPr algn="l" marL="582928" indent="-291464" lvl="1">
              <a:lnSpc>
                <a:spcPts val="3779"/>
              </a:lnSpc>
              <a:buFont typeface="Arial"/>
              <a:buChar char="•"/>
            </a:pPr>
            <a:r>
              <a:rPr lang="en-US" sz="2699" spc="26">
                <a:solidFill>
                  <a:srgbClr val="E8EEF1"/>
                </a:solidFill>
                <a:latin typeface="Montserrat Light"/>
              </a:rPr>
              <a:t>Effective security measures and continuous monitoring are crucial to mitigate these risks and protect organizational assets and stakeholder interests.</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320849">
                <a:alpha val="100000"/>
              </a:srgbClr>
            </a:gs>
            <a:gs pos="100000">
              <a:srgbClr val="000000">
                <a:alpha val="100000"/>
              </a:srgbClr>
            </a:gs>
          </a:gsLst>
          <a:lin ang="2700000"/>
        </a:gradFill>
      </p:bgPr>
    </p:bg>
    <p:spTree>
      <p:nvGrpSpPr>
        <p:cNvPr id="1" name=""/>
        <p:cNvGrpSpPr/>
        <p:nvPr/>
      </p:nvGrpSpPr>
      <p:grpSpPr>
        <a:xfrm>
          <a:off x="0" y="0"/>
          <a:ext cx="0" cy="0"/>
          <a:chOff x="0" y="0"/>
          <a:chExt cx="0" cy="0"/>
        </a:xfrm>
      </p:grpSpPr>
      <p:sp>
        <p:nvSpPr>
          <p:cNvPr name="Freeform 2" id="2"/>
          <p:cNvSpPr/>
          <p:nvPr/>
        </p:nvSpPr>
        <p:spPr>
          <a:xfrm flipH="false" flipV="false" rot="2961749">
            <a:off x="10212388" y="4452138"/>
            <a:ext cx="10398629" cy="10552114"/>
          </a:xfrm>
          <a:custGeom>
            <a:avLst/>
            <a:gdLst/>
            <a:ahLst/>
            <a:cxnLst/>
            <a:rect r="r" b="b" t="t" l="l"/>
            <a:pathLst>
              <a:path h="10552114" w="10398629">
                <a:moveTo>
                  <a:pt x="0" y="0"/>
                </a:moveTo>
                <a:lnTo>
                  <a:pt x="10398629" y="0"/>
                </a:lnTo>
                <a:lnTo>
                  <a:pt x="10398629" y="10552115"/>
                </a:lnTo>
                <a:lnTo>
                  <a:pt x="0" y="10552115"/>
                </a:lnTo>
                <a:lnTo>
                  <a:pt x="0" y="0"/>
                </a:lnTo>
                <a:close/>
              </a:path>
            </a:pathLst>
          </a:custGeom>
          <a:blipFill>
            <a:blip r:embed="rId2">
              <a:alphaModFix amt="65999"/>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8681793" y="6209923"/>
            <a:ext cx="9056268" cy="3518272"/>
          </a:xfrm>
          <a:custGeom>
            <a:avLst/>
            <a:gdLst/>
            <a:ahLst/>
            <a:cxnLst/>
            <a:rect r="r" b="b" t="t" l="l"/>
            <a:pathLst>
              <a:path h="3518272" w="9056268">
                <a:moveTo>
                  <a:pt x="0" y="0"/>
                </a:moveTo>
                <a:lnTo>
                  <a:pt x="9056268" y="0"/>
                </a:lnTo>
                <a:lnTo>
                  <a:pt x="9056268" y="3518272"/>
                </a:lnTo>
                <a:lnTo>
                  <a:pt x="0" y="3518272"/>
                </a:lnTo>
                <a:lnTo>
                  <a:pt x="0" y="0"/>
                </a:lnTo>
                <a:close/>
              </a:path>
            </a:pathLst>
          </a:custGeom>
          <a:blipFill>
            <a:blip r:embed="rId4"/>
            <a:stretch>
              <a:fillRect l="0" t="-48165" r="-6001" b="-4632"/>
            </a:stretch>
          </a:blipFill>
        </p:spPr>
      </p:sp>
      <p:sp>
        <p:nvSpPr>
          <p:cNvPr name="TextBox 4" id="4"/>
          <p:cNvSpPr txBox="true"/>
          <p:nvPr/>
        </p:nvSpPr>
        <p:spPr>
          <a:xfrm rot="0">
            <a:off x="1640085" y="6510061"/>
            <a:ext cx="9788846" cy="2444583"/>
          </a:xfrm>
          <a:prstGeom prst="rect">
            <a:avLst/>
          </a:prstGeom>
        </p:spPr>
        <p:txBody>
          <a:bodyPr anchor="t" rtlCol="false" tIns="0" lIns="0" bIns="0" rIns="0">
            <a:spAutoFit/>
          </a:bodyPr>
          <a:lstStyle/>
          <a:p>
            <a:pPr algn="l">
              <a:lnSpc>
                <a:spcPts val="9437"/>
              </a:lnSpc>
            </a:pPr>
            <a:r>
              <a:rPr lang="en-US" sz="8988" spc="260">
                <a:solidFill>
                  <a:srgbClr val="C471ED"/>
                </a:solidFill>
                <a:latin typeface="Montserrat Bold"/>
              </a:rPr>
              <a:t> LESSONS LEARNED</a:t>
            </a:r>
          </a:p>
        </p:txBody>
      </p:sp>
      <p:sp>
        <p:nvSpPr>
          <p:cNvPr name="TextBox 5" id="5"/>
          <p:cNvSpPr txBox="true"/>
          <p:nvPr/>
        </p:nvSpPr>
        <p:spPr>
          <a:xfrm rot="0">
            <a:off x="1640085" y="981075"/>
            <a:ext cx="15619215" cy="4741545"/>
          </a:xfrm>
          <a:prstGeom prst="rect">
            <a:avLst/>
          </a:prstGeom>
        </p:spPr>
        <p:txBody>
          <a:bodyPr anchor="t" rtlCol="false" tIns="0" lIns="0" bIns="0" rIns="0">
            <a:spAutoFit/>
          </a:bodyPr>
          <a:lstStyle/>
          <a:p>
            <a:pPr algn="l" marL="582930" indent="-291465" lvl="1">
              <a:lnSpc>
                <a:spcPts val="3779"/>
              </a:lnSpc>
              <a:buFont typeface="Arial"/>
              <a:buChar char="•"/>
            </a:pPr>
            <a:r>
              <a:rPr lang="en-US" sz="2700" spc="27">
                <a:solidFill>
                  <a:srgbClr val="FFFFFF"/>
                </a:solidFill>
                <a:latin typeface="Montserrat Light"/>
              </a:rPr>
              <a:t>The breach underscores the critical importance of implementing tight security protocols to safeguard against unauthorized access and data breaches. </a:t>
            </a:r>
          </a:p>
          <a:p>
            <a:pPr algn="l" marL="582930" indent="-291465" lvl="1">
              <a:lnSpc>
                <a:spcPts val="3779"/>
              </a:lnSpc>
              <a:buFont typeface="Arial"/>
              <a:buChar char="•"/>
            </a:pPr>
            <a:r>
              <a:rPr lang="en-US" sz="2700" spc="27">
                <a:solidFill>
                  <a:srgbClr val="FFFFFF"/>
                </a:solidFill>
                <a:latin typeface="Montserrat Light"/>
              </a:rPr>
              <a:t>Proactive vulnerability management is essential to identify and address potential security weaknesses before they can be exploited by malicious actors.</a:t>
            </a:r>
          </a:p>
          <a:p>
            <a:pPr algn="l" marL="582930" indent="-291465" lvl="1">
              <a:lnSpc>
                <a:spcPts val="3779"/>
              </a:lnSpc>
              <a:buFont typeface="Arial"/>
              <a:buChar char="•"/>
            </a:pPr>
            <a:r>
              <a:rPr lang="en-US" sz="2700" spc="27">
                <a:solidFill>
                  <a:srgbClr val="FFFFFF"/>
                </a:solidFill>
                <a:latin typeface="Montserrat Light"/>
              </a:rPr>
              <a:t> Organizations must prioritize regular security assessments, patch management, and threat intelligence to stay ahead of evolving threats.</a:t>
            </a:r>
          </a:p>
          <a:p>
            <a:pPr algn="l" marL="582930" indent="-291465" lvl="1">
              <a:lnSpc>
                <a:spcPts val="3779"/>
              </a:lnSpc>
              <a:buFont typeface="Arial"/>
              <a:buChar char="•"/>
            </a:pPr>
            <a:r>
              <a:rPr lang="en-US" sz="2700" spc="27">
                <a:solidFill>
                  <a:srgbClr val="FFFFFF"/>
                </a:solidFill>
                <a:latin typeface="Montserrat Light"/>
              </a:rPr>
              <a:t>Establishing a culture of security awareness and accountability among employees is fundamental in maintaining a robust cybersecurity posture. </a:t>
            </a:r>
          </a:p>
          <a:p>
            <a:pPr algn="l" marL="582930" indent="-291465" lvl="1">
              <a:lnSpc>
                <a:spcPts val="3779"/>
              </a:lnSpc>
              <a:buFont typeface="Arial"/>
              <a:buChar char="•"/>
            </a:pPr>
            <a:r>
              <a:rPr lang="en-US" sz="2700" spc="27">
                <a:solidFill>
                  <a:srgbClr val="FFFFFF"/>
                </a:solidFill>
                <a:latin typeface="Montserrat Light"/>
              </a:rPr>
              <a:t>Continuous improvement and adaptation of security measures based on emerging threats and industry best practices are key lessons learned from this incident.</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320849">
                <a:alpha val="100000"/>
              </a:srgbClr>
            </a:gs>
            <a:gs pos="100000">
              <a:srgbClr val="000000">
                <a:alpha val="100000"/>
              </a:srgbClr>
            </a:gs>
          </a:gsLst>
          <a:lin ang="2700000"/>
        </a:gradFill>
      </p:bgPr>
    </p:bg>
    <p:spTree>
      <p:nvGrpSpPr>
        <p:cNvPr id="1" name=""/>
        <p:cNvGrpSpPr/>
        <p:nvPr/>
      </p:nvGrpSpPr>
      <p:grpSpPr>
        <a:xfrm>
          <a:off x="0" y="0"/>
          <a:ext cx="0" cy="0"/>
          <a:chOff x="0" y="0"/>
          <a:chExt cx="0" cy="0"/>
        </a:xfrm>
      </p:grpSpPr>
      <p:sp>
        <p:nvSpPr>
          <p:cNvPr name="TextBox 2" id="2"/>
          <p:cNvSpPr txBox="true"/>
          <p:nvPr/>
        </p:nvSpPr>
        <p:spPr>
          <a:xfrm rot="0">
            <a:off x="1586917" y="1349448"/>
            <a:ext cx="15816364" cy="735711"/>
          </a:xfrm>
          <a:prstGeom prst="rect">
            <a:avLst/>
          </a:prstGeom>
        </p:spPr>
        <p:txBody>
          <a:bodyPr anchor="t" rtlCol="false" tIns="0" lIns="0" bIns="0" rIns="0">
            <a:spAutoFit/>
          </a:bodyPr>
          <a:lstStyle/>
          <a:p>
            <a:pPr algn="l">
              <a:lnSpc>
                <a:spcPts val="5922"/>
              </a:lnSpc>
            </a:pPr>
            <a:r>
              <a:rPr lang="en-US" sz="4700" spc="42">
                <a:solidFill>
                  <a:srgbClr val="F64FC2"/>
                </a:solidFill>
                <a:latin typeface="Montserrat Bold"/>
              </a:rPr>
              <a:t>Preventive measures for handling GitHub tokens</a:t>
            </a:r>
          </a:p>
        </p:txBody>
      </p:sp>
      <p:sp>
        <p:nvSpPr>
          <p:cNvPr name="TextBox 3" id="3"/>
          <p:cNvSpPr txBox="true"/>
          <p:nvPr/>
        </p:nvSpPr>
        <p:spPr>
          <a:xfrm rot="0">
            <a:off x="4354238" y="2544856"/>
            <a:ext cx="12905062" cy="495300"/>
          </a:xfrm>
          <a:prstGeom prst="rect">
            <a:avLst/>
          </a:prstGeom>
        </p:spPr>
        <p:txBody>
          <a:bodyPr anchor="t" rtlCol="false" tIns="0" lIns="0" bIns="0" rIns="0">
            <a:spAutoFit/>
          </a:bodyPr>
          <a:lstStyle/>
          <a:p>
            <a:pPr algn="l">
              <a:lnSpc>
                <a:spcPts val="3962"/>
              </a:lnSpc>
            </a:pPr>
            <a:r>
              <a:rPr lang="en-US" sz="3301" spc="244">
                <a:solidFill>
                  <a:srgbClr val="00E8FF"/>
                </a:solidFill>
                <a:latin typeface="Montserrat Medium"/>
              </a:rPr>
              <a:t>security measures for sensitive data</a:t>
            </a:r>
          </a:p>
        </p:txBody>
      </p:sp>
      <p:sp>
        <p:nvSpPr>
          <p:cNvPr name="TextBox 4" id="4"/>
          <p:cNvSpPr txBox="true"/>
          <p:nvPr/>
        </p:nvSpPr>
        <p:spPr>
          <a:xfrm rot="0">
            <a:off x="1058986" y="3800536"/>
            <a:ext cx="16344295" cy="4741545"/>
          </a:xfrm>
          <a:prstGeom prst="rect">
            <a:avLst/>
          </a:prstGeom>
        </p:spPr>
        <p:txBody>
          <a:bodyPr anchor="t" rtlCol="false" tIns="0" lIns="0" bIns="0" rIns="0">
            <a:spAutoFit/>
          </a:bodyPr>
          <a:lstStyle/>
          <a:p>
            <a:pPr algn="l" marL="582928" indent="-291464" lvl="1">
              <a:lnSpc>
                <a:spcPts val="3779"/>
              </a:lnSpc>
              <a:buFont typeface="Arial"/>
              <a:buChar char="•"/>
            </a:pPr>
            <a:r>
              <a:rPr lang="en-US" sz="2699">
                <a:solidFill>
                  <a:srgbClr val="FFFFFF"/>
                </a:solidFill>
                <a:latin typeface="Montserrat"/>
              </a:rPr>
              <a:t>Enforce strict access controls and adhere to least privilege principles for GitHub tokens to reduce the risk of unauthorized access.</a:t>
            </a:r>
          </a:p>
          <a:p>
            <a:pPr algn="l" marL="582928" indent="-291464" lvl="1">
              <a:lnSpc>
                <a:spcPts val="3779"/>
              </a:lnSpc>
              <a:buFont typeface="Arial"/>
              <a:buChar char="•"/>
            </a:pPr>
            <a:r>
              <a:rPr lang="en-US" sz="2699">
                <a:solidFill>
                  <a:srgbClr val="FFFFFF"/>
                </a:solidFill>
                <a:latin typeface="Montserrat"/>
              </a:rPr>
              <a:t>Implement encryption and secure storage mechanisms for sensitive data to provide an additional layer of protection against potential breaches.</a:t>
            </a:r>
          </a:p>
          <a:p>
            <a:pPr algn="l" marL="582928" indent="-291464" lvl="1">
              <a:lnSpc>
                <a:spcPts val="3779"/>
              </a:lnSpc>
              <a:buFont typeface="Arial"/>
              <a:buChar char="•"/>
            </a:pPr>
            <a:r>
              <a:rPr lang="en-US" sz="2699">
                <a:solidFill>
                  <a:srgbClr val="FFFFFF"/>
                </a:solidFill>
                <a:latin typeface="Montserrat"/>
              </a:rPr>
              <a:t>Regularly audit and monitor token usage and access patterns to detect and mitigate any suspicious activities promptly.</a:t>
            </a:r>
          </a:p>
          <a:p>
            <a:pPr algn="l" marL="582928" indent="-291464" lvl="1">
              <a:lnSpc>
                <a:spcPts val="3779"/>
              </a:lnSpc>
              <a:buFont typeface="Arial"/>
              <a:buChar char="•"/>
            </a:pPr>
            <a:r>
              <a:rPr lang="en-US" sz="2699">
                <a:solidFill>
                  <a:srgbClr val="FFFFFF"/>
                </a:solidFill>
                <a:latin typeface="Montserrat"/>
              </a:rPr>
              <a:t>Implement multi-factor authentication and strong password policies to strengthen the authentication process and prevent unauthorized access attempts.</a:t>
            </a:r>
          </a:p>
          <a:p>
            <a:pPr algn="l" marL="582928" indent="-291464" lvl="1">
              <a:lnSpc>
                <a:spcPts val="3779"/>
              </a:lnSpc>
              <a:buFont typeface="Arial"/>
              <a:buChar char="•"/>
            </a:pPr>
            <a:r>
              <a:rPr lang="en-US" sz="2699">
                <a:solidFill>
                  <a:srgbClr val="FFFFFF"/>
                </a:solidFill>
                <a:latin typeface="Montserrat"/>
              </a:rPr>
              <a:t>Conduct continuous employee training and awareness programs to ensure adherence to security policies and cultivate a culture of security consciousness within the organization.</a:t>
            </a:r>
          </a:p>
        </p:txBody>
      </p:sp>
      <p:sp>
        <p:nvSpPr>
          <p:cNvPr name="Freeform 5" id="5"/>
          <p:cNvSpPr/>
          <p:nvPr/>
        </p:nvSpPr>
        <p:spPr>
          <a:xfrm flipH="false" flipV="false" rot="2961749">
            <a:off x="10212388" y="4452138"/>
            <a:ext cx="10398629" cy="10552114"/>
          </a:xfrm>
          <a:custGeom>
            <a:avLst/>
            <a:gdLst/>
            <a:ahLst/>
            <a:cxnLst/>
            <a:rect r="r" b="b" t="t" l="l"/>
            <a:pathLst>
              <a:path h="10552114" w="10398629">
                <a:moveTo>
                  <a:pt x="0" y="0"/>
                </a:moveTo>
                <a:lnTo>
                  <a:pt x="10398629" y="0"/>
                </a:lnTo>
                <a:lnTo>
                  <a:pt x="10398629" y="10552115"/>
                </a:lnTo>
                <a:lnTo>
                  <a:pt x="0" y="10552115"/>
                </a:lnTo>
                <a:lnTo>
                  <a:pt x="0" y="0"/>
                </a:lnTo>
                <a:close/>
              </a:path>
            </a:pathLst>
          </a:custGeom>
          <a:blipFill>
            <a:blip r:embed="rId2">
              <a:alphaModFix amt="65999"/>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320849">
                <a:alpha val="100000"/>
              </a:srgbClr>
            </a:gs>
            <a:gs pos="100000">
              <a:srgbClr val="000000">
                <a:alpha val="100000"/>
              </a:srgbClr>
            </a:gs>
          </a:gsLst>
          <a:lin ang="2700000"/>
        </a:gradFill>
      </p:bgPr>
    </p:bg>
    <p:spTree>
      <p:nvGrpSpPr>
        <p:cNvPr id="1" name=""/>
        <p:cNvGrpSpPr/>
        <p:nvPr/>
      </p:nvGrpSpPr>
      <p:grpSpPr>
        <a:xfrm>
          <a:off x="0" y="0"/>
          <a:ext cx="0" cy="0"/>
          <a:chOff x="0" y="0"/>
          <a:chExt cx="0" cy="0"/>
        </a:xfrm>
      </p:grpSpPr>
      <p:sp>
        <p:nvSpPr>
          <p:cNvPr name="Freeform 2" id="2"/>
          <p:cNvSpPr/>
          <p:nvPr/>
        </p:nvSpPr>
        <p:spPr>
          <a:xfrm flipH="false" flipV="false" rot="2961749">
            <a:off x="12402947" y="-6024279"/>
            <a:ext cx="10398629" cy="10552114"/>
          </a:xfrm>
          <a:custGeom>
            <a:avLst/>
            <a:gdLst/>
            <a:ahLst/>
            <a:cxnLst/>
            <a:rect r="r" b="b" t="t" l="l"/>
            <a:pathLst>
              <a:path h="10552114" w="10398629">
                <a:moveTo>
                  <a:pt x="0" y="0"/>
                </a:moveTo>
                <a:lnTo>
                  <a:pt x="10398629" y="0"/>
                </a:lnTo>
                <a:lnTo>
                  <a:pt x="10398629" y="10552114"/>
                </a:lnTo>
                <a:lnTo>
                  <a:pt x="0" y="10552114"/>
                </a:lnTo>
                <a:lnTo>
                  <a:pt x="0" y="0"/>
                </a:lnTo>
                <a:close/>
              </a:path>
            </a:pathLst>
          </a:custGeom>
          <a:blipFill>
            <a:blip r:embed="rId2">
              <a:alphaModFix amt="65999"/>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884719" y="1577862"/>
            <a:ext cx="16230600" cy="1003567"/>
          </a:xfrm>
          <a:prstGeom prst="rect">
            <a:avLst/>
          </a:prstGeom>
        </p:spPr>
        <p:txBody>
          <a:bodyPr anchor="t" rtlCol="false" tIns="0" lIns="0" bIns="0" rIns="0">
            <a:spAutoFit/>
          </a:bodyPr>
          <a:lstStyle/>
          <a:p>
            <a:pPr algn="ctr">
              <a:lnSpc>
                <a:spcPts val="7668"/>
              </a:lnSpc>
            </a:pPr>
            <a:r>
              <a:rPr lang="en-US" sz="7100" spc="497">
                <a:solidFill>
                  <a:srgbClr val="C471ED"/>
                </a:solidFill>
                <a:latin typeface="Montserrat Bold"/>
              </a:rPr>
              <a:t> INDUSTRY IMPACT </a:t>
            </a:r>
          </a:p>
        </p:txBody>
      </p:sp>
      <p:grpSp>
        <p:nvGrpSpPr>
          <p:cNvPr name="Group 4" id="4"/>
          <p:cNvGrpSpPr/>
          <p:nvPr/>
        </p:nvGrpSpPr>
        <p:grpSpPr>
          <a:xfrm rot="-10800000">
            <a:off x="9911832" y="9927846"/>
            <a:ext cx="10751388" cy="718309"/>
            <a:chOff x="0" y="0"/>
            <a:chExt cx="2831641" cy="189184"/>
          </a:xfrm>
        </p:grpSpPr>
        <p:sp>
          <p:nvSpPr>
            <p:cNvPr name="Freeform 5" id="5"/>
            <p:cNvSpPr/>
            <p:nvPr/>
          </p:nvSpPr>
          <p:spPr>
            <a:xfrm flipH="false" flipV="false" rot="0">
              <a:off x="0" y="0"/>
              <a:ext cx="2831642" cy="189184"/>
            </a:xfrm>
            <a:custGeom>
              <a:avLst/>
              <a:gdLst/>
              <a:ahLst/>
              <a:cxnLst/>
              <a:rect r="r" b="b" t="t" l="l"/>
              <a:pathLst>
                <a:path h="189184" w="2831642">
                  <a:moveTo>
                    <a:pt x="0" y="0"/>
                  </a:moveTo>
                  <a:lnTo>
                    <a:pt x="2831642" y="0"/>
                  </a:lnTo>
                  <a:lnTo>
                    <a:pt x="2831642" y="189184"/>
                  </a:lnTo>
                  <a:lnTo>
                    <a:pt x="0" y="189184"/>
                  </a:lnTo>
                  <a:close/>
                </a:path>
              </a:pathLst>
            </a:custGeom>
            <a:gradFill rotWithShape="true">
              <a:gsLst>
                <a:gs pos="0">
                  <a:srgbClr val="2A1D36">
                    <a:alpha val="100000"/>
                  </a:srgbClr>
                </a:gs>
                <a:gs pos="50000">
                  <a:srgbClr val="007DFF">
                    <a:alpha val="100000"/>
                  </a:srgbClr>
                </a:gs>
                <a:gs pos="100000">
                  <a:srgbClr val="EB00FF">
                    <a:alpha val="100000"/>
                  </a:srgbClr>
                </a:gs>
              </a:gsLst>
              <a:lin ang="0"/>
            </a:gradFill>
          </p:spPr>
        </p:sp>
        <p:sp>
          <p:nvSpPr>
            <p:cNvPr name="TextBox 6" id="6"/>
            <p:cNvSpPr txBox="true"/>
            <p:nvPr/>
          </p:nvSpPr>
          <p:spPr>
            <a:xfrm>
              <a:off x="0" y="-38100"/>
              <a:ext cx="2831641" cy="227284"/>
            </a:xfrm>
            <a:prstGeom prst="rect">
              <a:avLst/>
            </a:prstGeom>
          </p:spPr>
          <p:txBody>
            <a:bodyPr anchor="ctr" rtlCol="false" tIns="50800" lIns="50800" bIns="50800" rIns="50800"/>
            <a:lstStyle/>
            <a:p>
              <a:pPr algn="ctr">
                <a:lnSpc>
                  <a:spcPts val="2876"/>
                </a:lnSpc>
              </a:pPr>
            </a:p>
          </p:txBody>
        </p:sp>
      </p:grpSp>
      <p:sp>
        <p:nvSpPr>
          <p:cNvPr name="TextBox 7" id="7"/>
          <p:cNvSpPr txBox="true"/>
          <p:nvPr/>
        </p:nvSpPr>
        <p:spPr>
          <a:xfrm rot="0">
            <a:off x="1578152" y="3955794"/>
            <a:ext cx="15681148" cy="3352038"/>
          </a:xfrm>
          <a:prstGeom prst="rect">
            <a:avLst/>
          </a:prstGeom>
        </p:spPr>
        <p:txBody>
          <a:bodyPr anchor="t" rtlCol="false" tIns="0" lIns="0" bIns="0" rIns="0">
            <a:spAutoFit/>
          </a:bodyPr>
          <a:lstStyle/>
          <a:p>
            <a:pPr algn="l" marL="582932" indent="-291466" lvl="1">
              <a:lnSpc>
                <a:spcPts val="3321"/>
              </a:lnSpc>
              <a:buFont typeface="Arial"/>
              <a:buChar char="•"/>
            </a:pPr>
            <a:r>
              <a:rPr lang="en-US" sz="2700" spc="27">
                <a:solidFill>
                  <a:srgbClr val="E8EEF1"/>
                </a:solidFill>
                <a:latin typeface="Montserrat"/>
              </a:rPr>
              <a:t>The industry impact emphasizes the implications for the automotive sector, revealing vulnerabilities that could extend to other manufacturers. </a:t>
            </a:r>
          </a:p>
          <a:p>
            <a:pPr algn="l" marL="582932" indent="-291466" lvl="1">
              <a:lnSpc>
                <a:spcPts val="3321"/>
              </a:lnSpc>
              <a:buFont typeface="Arial"/>
              <a:buChar char="•"/>
            </a:pPr>
            <a:r>
              <a:rPr lang="en-US" sz="2700" spc="27">
                <a:solidFill>
                  <a:srgbClr val="E8EEF1"/>
                </a:solidFill>
                <a:latin typeface="Montserrat"/>
              </a:rPr>
              <a:t>This underscores the urgent need for heightened cybersecurity awareness and proactive measures across the automotive industry. </a:t>
            </a:r>
          </a:p>
          <a:p>
            <a:pPr algn="l" marL="582932" indent="-291466" lvl="1">
              <a:lnSpc>
                <a:spcPts val="3321"/>
              </a:lnSpc>
              <a:buFont typeface="Arial"/>
              <a:buChar char="•"/>
            </a:pPr>
            <a:r>
              <a:rPr lang="en-US" sz="2700" spc="27">
                <a:solidFill>
                  <a:srgbClr val="E8EEF1"/>
                </a:solidFill>
                <a:latin typeface="Montserrat"/>
              </a:rPr>
              <a:t>The breach serves as a wake-up call, prompting stakeholders to prioritize robust security practices to protect against evolving cyber threats. </a:t>
            </a:r>
          </a:p>
          <a:p>
            <a:pPr algn="l" marL="582932" indent="-291466" lvl="1">
              <a:lnSpc>
                <a:spcPts val="3321"/>
              </a:lnSpc>
              <a:buFont typeface="Arial"/>
              <a:buChar char="•"/>
            </a:pPr>
            <a:r>
              <a:rPr lang="en-US" sz="2700" spc="27">
                <a:solidFill>
                  <a:srgbClr val="E8EEF1"/>
                </a:solidFill>
                <a:latin typeface="Montserrat"/>
              </a:rPr>
              <a:t>Collaborative efforts and information sharing are essential to fortify defenses and mitigate risks in the automotive ecosystem.</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320849">
                <a:alpha val="100000"/>
              </a:srgbClr>
            </a:gs>
            <a:gs pos="100000">
              <a:srgbClr val="000000">
                <a:alpha val="100000"/>
              </a:srgbClr>
            </a:gs>
          </a:gsLst>
          <a:lin ang="2700000"/>
        </a:gradFill>
      </p:bgPr>
    </p:bg>
    <p:spTree>
      <p:nvGrpSpPr>
        <p:cNvPr id="1" name=""/>
        <p:cNvGrpSpPr/>
        <p:nvPr/>
      </p:nvGrpSpPr>
      <p:grpSpPr>
        <a:xfrm>
          <a:off x="0" y="0"/>
          <a:ext cx="0" cy="0"/>
          <a:chOff x="0" y="0"/>
          <a:chExt cx="0" cy="0"/>
        </a:xfrm>
      </p:grpSpPr>
      <p:sp>
        <p:nvSpPr>
          <p:cNvPr name="Freeform 2" id="2"/>
          <p:cNvSpPr/>
          <p:nvPr/>
        </p:nvSpPr>
        <p:spPr>
          <a:xfrm flipH="false" flipV="false" rot="2961749">
            <a:off x="12059986" y="-5276057"/>
            <a:ext cx="10398629" cy="10552114"/>
          </a:xfrm>
          <a:custGeom>
            <a:avLst/>
            <a:gdLst/>
            <a:ahLst/>
            <a:cxnLst/>
            <a:rect r="r" b="b" t="t" l="l"/>
            <a:pathLst>
              <a:path h="10552114" w="10398629">
                <a:moveTo>
                  <a:pt x="0" y="0"/>
                </a:moveTo>
                <a:lnTo>
                  <a:pt x="10398628" y="0"/>
                </a:lnTo>
                <a:lnTo>
                  <a:pt x="10398628" y="10552114"/>
                </a:lnTo>
                <a:lnTo>
                  <a:pt x="0" y="10552114"/>
                </a:lnTo>
                <a:lnTo>
                  <a:pt x="0" y="0"/>
                </a:lnTo>
                <a:close/>
              </a:path>
            </a:pathLst>
          </a:custGeom>
          <a:blipFill>
            <a:blip r:embed="rId2">
              <a:alphaModFix amt="65999"/>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765378" y="5177110"/>
            <a:ext cx="15493922" cy="580263"/>
          </a:xfrm>
          <a:prstGeom prst="rect">
            <a:avLst/>
          </a:prstGeom>
        </p:spPr>
        <p:txBody>
          <a:bodyPr anchor="t" rtlCol="false" tIns="0" lIns="0" bIns="0" rIns="0">
            <a:spAutoFit/>
          </a:bodyPr>
          <a:lstStyle/>
          <a:p>
            <a:pPr algn="l">
              <a:lnSpc>
                <a:spcPts val="4896"/>
              </a:lnSpc>
            </a:pPr>
          </a:p>
        </p:txBody>
      </p:sp>
      <p:grpSp>
        <p:nvGrpSpPr>
          <p:cNvPr name="Group 4" id="4"/>
          <p:cNvGrpSpPr/>
          <p:nvPr/>
        </p:nvGrpSpPr>
        <p:grpSpPr>
          <a:xfrm rot="-10800000">
            <a:off x="-1607388" y="7835531"/>
            <a:ext cx="10751388" cy="1422769"/>
            <a:chOff x="0" y="0"/>
            <a:chExt cx="2831641" cy="374721"/>
          </a:xfrm>
        </p:grpSpPr>
        <p:sp>
          <p:nvSpPr>
            <p:cNvPr name="Freeform 5" id="5"/>
            <p:cNvSpPr/>
            <p:nvPr/>
          </p:nvSpPr>
          <p:spPr>
            <a:xfrm flipH="false" flipV="false" rot="0">
              <a:off x="0" y="0"/>
              <a:ext cx="2831642" cy="374721"/>
            </a:xfrm>
            <a:custGeom>
              <a:avLst/>
              <a:gdLst/>
              <a:ahLst/>
              <a:cxnLst/>
              <a:rect r="r" b="b" t="t" l="l"/>
              <a:pathLst>
                <a:path h="374721" w="2831642">
                  <a:moveTo>
                    <a:pt x="0" y="0"/>
                  </a:moveTo>
                  <a:lnTo>
                    <a:pt x="2831642" y="0"/>
                  </a:lnTo>
                  <a:lnTo>
                    <a:pt x="2831642" y="374721"/>
                  </a:lnTo>
                  <a:lnTo>
                    <a:pt x="0" y="374721"/>
                  </a:lnTo>
                  <a:close/>
                </a:path>
              </a:pathLst>
            </a:custGeom>
            <a:gradFill rotWithShape="true">
              <a:gsLst>
                <a:gs pos="0">
                  <a:srgbClr val="2A1D36">
                    <a:alpha val="100000"/>
                  </a:srgbClr>
                </a:gs>
                <a:gs pos="50000">
                  <a:srgbClr val="007DFF">
                    <a:alpha val="100000"/>
                  </a:srgbClr>
                </a:gs>
                <a:gs pos="100000">
                  <a:srgbClr val="EB00FF">
                    <a:alpha val="100000"/>
                  </a:srgbClr>
                </a:gs>
              </a:gsLst>
              <a:lin ang="0"/>
            </a:gradFill>
          </p:spPr>
        </p:sp>
        <p:sp>
          <p:nvSpPr>
            <p:cNvPr name="TextBox 6" id="6"/>
            <p:cNvSpPr txBox="true"/>
            <p:nvPr/>
          </p:nvSpPr>
          <p:spPr>
            <a:xfrm>
              <a:off x="0" y="-38100"/>
              <a:ext cx="2831641" cy="412821"/>
            </a:xfrm>
            <a:prstGeom prst="rect">
              <a:avLst/>
            </a:prstGeom>
          </p:spPr>
          <p:txBody>
            <a:bodyPr anchor="ctr" rtlCol="false" tIns="50800" lIns="50800" bIns="50800" rIns="50800"/>
            <a:lstStyle/>
            <a:p>
              <a:pPr algn="ctr">
                <a:lnSpc>
                  <a:spcPts val="2876"/>
                </a:lnSpc>
              </a:pPr>
            </a:p>
          </p:txBody>
        </p:sp>
      </p:grpSp>
      <p:sp>
        <p:nvSpPr>
          <p:cNvPr name="TextBox 7" id="7"/>
          <p:cNvSpPr txBox="true"/>
          <p:nvPr/>
        </p:nvSpPr>
        <p:spPr>
          <a:xfrm rot="0">
            <a:off x="1333435" y="705134"/>
            <a:ext cx="8962113" cy="1538333"/>
          </a:xfrm>
          <a:prstGeom prst="rect">
            <a:avLst/>
          </a:prstGeom>
        </p:spPr>
        <p:txBody>
          <a:bodyPr anchor="t" rtlCol="false" tIns="0" lIns="0" bIns="0" rIns="0">
            <a:spAutoFit/>
          </a:bodyPr>
          <a:lstStyle/>
          <a:p>
            <a:pPr algn="l">
              <a:lnSpc>
                <a:spcPts val="12269"/>
              </a:lnSpc>
            </a:pPr>
            <a:r>
              <a:rPr lang="en-US" sz="9737" spc="87">
                <a:solidFill>
                  <a:srgbClr val="12C2E8"/>
                </a:solidFill>
                <a:latin typeface="Montserrat Classic Bold"/>
              </a:rPr>
              <a:t> Conclusion</a:t>
            </a:r>
          </a:p>
        </p:txBody>
      </p:sp>
      <p:sp>
        <p:nvSpPr>
          <p:cNvPr name="TextBox 8" id="8"/>
          <p:cNvSpPr txBox="true"/>
          <p:nvPr/>
        </p:nvSpPr>
        <p:spPr>
          <a:xfrm rot="0">
            <a:off x="1397039" y="3328548"/>
            <a:ext cx="15493922" cy="3789045"/>
          </a:xfrm>
          <a:prstGeom prst="rect">
            <a:avLst/>
          </a:prstGeom>
        </p:spPr>
        <p:txBody>
          <a:bodyPr anchor="t" rtlCol="false" tIns="0" lIns="0" bIns="0" rIns="0">
            <a:spAutoFit/>
          </a:bodyPr>
          <a:lstStyle/>
          <a:p>
            <a:pPr algn="l" marL="582928" indent="-291464" lvl="1">
              <a:lnSpc>
                <a:spcPts val="3779"/>
              </a:lnSpc>
              <a:buFont typeface="Arial"/>
              <a:buChar char="•"/>
            </a:pPr>
            <a:r>
              <a:rPr lang="en-US" sz="2699">
                <a:solidFill>
                  <a:srgbClr val="FFFFFF"/>
                </a:solidFill>
                <a:latin typeface="Montserrat"/>
              </a:rPr>
              <a:t>In</a:t>
            </a:r>
            <a:r>
              <a:rPr lang="en-US" sz="2699">
                <a:solidFill>
                  <a:srgbClr val="FFFFFF"/>
                </a:solidFill>
                <a:latin typeface="Montserrat Bold"/>
              </a:rPr>
              <a:t> </a:t>
            </a:r>
            <a:r>
              <a:rPr lang="en-US" sz="2699">
                <a:solidFill>
                  <a:srgbClr val="FFFFFF"/>
                </a:solidFill>
                <a:latin typeface="Montserrat"/>
              </a:rPr>
              <a:t>conclusion, the case study highlights the critical importance of robust cybersecurity measures in safeguarding against breaches and protecting sensitive data. </a:t>
            </a:r>
          </a:p>
          <a:p>
            <a:pPr algn="l" marL="582928" indent="-291464" lvl="1">
              <a:lnSpc>
                <a:spcPts val="3779"/>
              </a:lnSpc>
              <a:buFont typeface="Arial"/>
              <a:buChar char="•"/>
            </a:pPr>
            <a:r>
              <a:rPr lang="en-US" sz="2699">
                <a:solidFill>
                  <a:srgbClr val="FFFFFF"/>
                </a:solidFill>
                <a:latin typeface="Montserrat"/>
              </a:rPr>
              <a:t>Key takeaways include the necessity of proactive vulnerability management, strict access controls, and continuous employee training. </a:t>
            </a:r>
          </a:p>
          <a:p>
            <a:pPr algn="l" marL="582928" indent="-291464" lvl="1">
              <a:lnSpc>
                <a:spcPts val="3779"/>
              </a:lnSpc>
              <a:buFont typeface="Arial"/>
              <a:buChar char="•"/>
            </a:pPr>
            <a:r>
              <a:rPr lang="en-US" sz="2699">
                <a:solidFill>
                  <a:srgbClr val="FFFFFF"/>
                </a:solidFill>
                <a:latin typeface="Montserrat"/>
              </a:rPr>
              <a:t>Organizations must prioritize security awareness and implement preventive measures to mitigate risks and uphold trust in their operations. Collaboration within industries and adherence to best practices are essential in maintaining resilience against evolving cyber threats.</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00000">
                <a:alpha val="100000"/>
              </a:srgbClr>
            </a:gs>
            <a:gs pos="100000">
              <a:srgbClr val="320849">
                <a:alpha val="100000"/>
              </a:srgbClr>
            </a:gs>
          </a:gsLst>
          <a:lin ang="2700000"/>
        </a:gradFill>
      </p:bgPr>
    </p:bg>
    <p:spTree>
      <p:nvGrpSpPr>
        <p:cNvPr id="1" name=""/>
        <p:cNvGrpSpPr/>
        <p:nvPr/>
      </p:nvGrpSpPr>
      <p:grpSpPr>
        <a:xfrm>
          <a:off x="0" y="0"/>
          <a:ext cx="0" cy="0"/>
          <a:chOff x="0" y="0"/>
          <a:chExt cx="0" cy="0"/>
        </a:xfrm>
      </p:grpSpPr>
      <p:sp>
        <p:nvSpPr>
          <p:cNvPr name="Freeform 2" id="2"/>
          <p:cNvSpPr/>
          <p:nvPr/>
        </p:nvSpPr>
        <p:spPr>
          <a:xfrm flipH="false" flipV="false" rot="-10235539">
            <a:off x="-4170614" y="-4714850"/>
            <a:ext cx="10398629" cy="10552114"/>
          </a:xfrm>
          <a:custGeom>
            <a:avLst/>
            <a:gdLst/>
            <a:ahLst/>
            <a:cxnLst/>
            <a:rect r="r" b="b" t="t" l="l"/>
            <a:pathLst>
              <a:path h="10552114" w="10398629">
                <a:moveTo>
                  <a:pt x="0" y="0"/>
                </a:moveTo>
                <a:lnTo>
                  <a:pt x="10398628" y="0"/>
                </a:lnTo>
                <a:lnTo>
                  <a:pt x="10398628" y="10552114"/>
                </a:lnTo>
                <a:lnTo>
                  <a:pt x="0" y="10552114"/>
                </a:lnTo>
                <a:lnTo>
                  <a:pt x="0" y="0"/>
                </a:lnTo>
                <a:close/>
              </a:path>
            </a:pathLst>
          </a:custGeom>
          <a:blipFill>
            <a:blip r:embed="rId2">
              <a:alphaModFix amt="65999"/>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8101640" y="1028700"/>
            <a:ext cx="10666297" cy="8484987"/>
          </a:xfrm>
          <a:custGeom>
            <a:avLst/>
            <a:gdLst/>
            <a:ahLst/>
            <a:cxnLst/>
            <a:rect r="r" b="b" t="t" l="l"/>
            <a:pathLst>
              <a:path h="8484987" w="10666297">
                <a:moveTo>
                  <a:pt x="0" y="0"/>
                </a:moveTo>
                <a:lnTo>
                  <a:pt x="10666297" y="0"/>
                </a:lnTo>
                <a:lnTo>
                  <a:pt x="10666297" y="8484987"/>
                </a:lnTo>
                <a:lnTo>
                  <a:pt x="0" y="8484987"/>
                </a:lnTo>
                <a:lnTo>
                  <a:pt x="0" y="0"/>
                </a:lnTo>
                <a:close/>
              </a:path>
            </a:pathLst>
          </a:custGeom>
          <a:blipFill>
            <a:blip r:embed="rId4"/>
            <a:stretch>
              <a:fillRect l="-26002" t="0" r="-26002" b="0"/>
            </a:stretch>
          </a:blipFill>
        </p:spPr>
      </p:sp>
      <p:sp>
        <p:nvSpPr>
          <p:cNvPr name="TextBox 4" id="4"/>
          <p:cNvSpPr txBox="true"/>
          <p:nvPr/>
        </p:nvSpPr>
        <p:spPr>
          <a:xfrm rot="0">
            <a:off x="1175847" y="3490954"/>
            <a:ext cx="6236691" cy="3455703"/>
          </a:xfrm>
          <a:prstGeom prst="rect">
            <a:avLst/>
          </a:prstGeom>
        </p:spPr>
        <p:txBody>
          <a:bodyPr anchor="t" rtlCol="false" tIns="0" lIns="0" bIns="0" rIns="0">
            <a:spAutoFit/>
          </a:bodyPr>
          <a:lstStyle/>
          <a:p>
            <a:pPr algn="ctr">
              <a:lnSpc>
                <a:spcPts val="13780"/>
              </a:lnSpc>
            </a:pPr>
            <a:r>
              <a:rPr lang="en-US" sz="10519" spc="305">
                <a:solidFill>
                  <a:srgbClr val="FFFFFF"/>
                </a:solidFill>
                <a:latin typeface="Montserrat Bold"/>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00000">
                <a:alpha val="100000"/>
              </a:srgbClr>
            </a:gs>
            <a:gs pos="100000">
              <a:srgbClr val="320849">
                <a:alpha val="100000"/>
              </a:srgbClr>
            </a:gs>
          </a:gsLst>
          <a:lin ang="2700000"/>
        </a:gradFill>
      </p:bgPr>
    </p:bg>
    <p:spTree>
      <p:nvGrpSpPr>
        <p:cNvPr id="1" name=""/>
        <p:cNvGrpSpPr/>
        <p:nvPr/>
      </p:nvGrpSpPr>
      <p:grpSpPr>
        <a:xfrm>
          <a:off x="0" y="0"/>
          <a:ext cx="0" cy="0"/>
          <a:chOff x="0" y="0"/>
          <a:chExt cx="0" cy="0"/>
        </a:xfrm>
      </p:grpSpPr>
      <p:grpSp>
        <p:nvGrpSpPr>
          <p:cNvPr name="Group 2" id="2"/>
          <p:cNvGrpSpPr/>
          <p:nvPr/>
        </p:nvGrpSpPr>
        <p:grpSpPr>
          <a:xfrm rot="0">
            <a:off x="-5008882" y="6550427"/>
            <a:ext cx="11595226" cy="7473146"/>
            <a:chOff x="0" y="0"/>
            <a:chExt cx="3053887" cy="1968236"/>
          </a:xfrm>
        </p:grpSpPr>
        <p:sp>
          <p:nvSpPr>
            <p:cNvPr name="Freeform 3" id="3"/>
            <p:cNvSpPr/>
            <p:nvPr/>
          </p:nvSpPr>
          <p:spPr>
            <a:xfrm flipH="false" flipV="false" rot="0">
              <a:off x="0" y="0"/>
              <a:ext cx="3053887" cy="1968236"/>
            </a:xfrm>
            <a:custGeom>
              <a:avLst/>
              <a:gdLst/>
              <a:ahLst/>
              <a:cxnLst/>
              <a:rect r="r" b="b" t="t" l="l"/>
              <a:pathLst>
                <a:path h="1968236" w="3053887">
                  <a:moveTo>
                    <a:pt x="0" y="0"/>
                  </a:moveTo>
                  <a:lnTo>
                    <a:pt x="3053887" y="0"/>
                  </a:lnTo>
                  <a:lnTo>
                    <a:pt x="3053887" y="1968236"/>
                  </a:lnTo>
                  <a:lnTo>
                    <a:pt x="0" y="1968236"/>
                  </a:lnTo>
                  <a:close/>
                </a:path>
              </a:pathLst>
            </a:custGeom>
            <a:gradFill rotWithShape="true">
              <a:gsLst>
                <a:gs pos="0">
                  <a:srgbClr val="2A1D36">
                    <a:alpha val="100000"/>
                  </a:srgbClr>
                </a:gs>
                <a:gs pos="50000">
                  <a:srgbClr val="007DFF">
                    <a:alpha val="100000"/>
                  </a:srgbClr>
                </a:gs>
                <a:gs pos="100000">
                  <a:srgbClr val="EB00FF">
                    <a:alpha val="100000"/>
                  </a:srgbClr>
                </a:gs>
              </a:gsLst>
              <a:lin ang="0"/>
            </a:gradFill>
          </p:spPr>
        </p:sp>
        <p:sp>
          <p:nvSpPr>
            <p:cNvPr name="TextBox 4" id="4"/>
            <p:cNvSpPr txBox="true"/>
            <p:nvPr/>
          </p:nvSpPr>
          <p:spPr>
            <a:xfrm>
              <a:off x="0" y="-38100"/>
              <a:ext cx="3053887" cy="2006336"/>
            </a:xfrm>
            <a:prstGeom prst="rect">
              <a:avLst/>
            </a:prstGeom>
          </p:spPr>
          <p:txBody>
            <a:bodyPr anchor="ctr" rtlCol="false" tIns="50800" lIns="50800" bIns="50800" rIns="50800"/>
            <a:lstStyle/>
            <a:p>
              <a:pPr algn="ctr">
                <a:lnSpc>
                  <a:spcPts val="2876"/>
                </a:lnSpc>
              </a:pPr>
            </a:p>
          </p:txBody>
        </p:sp>
      </p:grpSp>
      <p:sp>
        <p:nvSpPr>
          <p:cNvPr name="Freeform 5" id="5"/>
          <p:cNvSpPr/>
          <p:nvPr/>
        </p:nvSpPr>
        <p:spPr>
          <a:xfrm flipH="false" flipV="false" rot="0">
            <a:off x="13167275" y="-3905516"/>
            <a:ext cx="7138793" cy="7244163"/>
          </a:xfrm>
          <a:custGeom>
            <a:avLst/>
            <a:gdLst/>
            <a:ahLst/>
            <a:cxnLst/>
            <a:rect r="r" b="b" t="t" l="l"/>
            <a:pathLst>
              <a:path h="7244163" w="7138793">
                <a:moveTo>
                  <a:pt x="0" y="0"/>
                </a:moveTo>
                <a:lnTo>
                  <a:pt x="7138793" y="0"/>
                </a:lnTo>
                <a:lnTo>
                  <a:pt x="7138793" y="7244163"/>
                </a:lnTo>
                <a:lnTo>
                  <a:pt x="0" y="7244163"/>
                </a:lnTo>
                <a:lnTo>
                  <a:pt x="0" y="0"/>
                </a:lnTo>
                <a:close/>
              </a:path>
            </a:pathLst>
          </a:custGeom>
          <a:blipFill>
            <a:blip r:embed="rId2">
              <a:alphaModFix amt="65999"/>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628703" y="1533525"/>
            <a:ext cx="7042325" cy="962356"/>
          </a:xfrm>
          <a:prstGeom prst="rect">
            <a:avLst/>
          </a:prstGeom>
        </p:spPr>
        <p:txBody>
          <a:bodyPr anchor="t" rtlCol="false" tIns="0" lIns="0" bIns="0" rIns="0">
            <a:spAutoFit/>
          </a:bodyPr>
          <a:lstStyle/>
          <a:p>
            <a:pPr algn="just">
              <a:lnSpc>
                <a:spcPts val="7239"/>
              </a:lnSpc>
            </a:pPr>
            <a:r>
              <a:rPr lang="en-US" sz="7097" spc="63">
                <a:solidFill>
                  <a:srgbClr val="00E8FF"/>
                </a:solidFill>
                <a:latin typeface="Montserrat Bold"/>
              </a:rPr>
              <a:t>Introduction</a:t>
            </a:r>
          </a:p>
        </p:txBody>
      </p:sp>
      <p:sp>
        <p:nvSpPr>
          <p:cNvPr name="TextBox 7" id="7"/>
          <p:cNvSpPr txBox="true"/>
          <p:nvPr/>
        </p:nvSpPr>
        <p:spPr>
          <a:xfrm rot="0">
            <a:off x="7671028" y="1352550"/>
            <a:ext cx="10140200" cy="7905750"/>
          </a:xfrm>
          <a:prstGeom prst="rect">
            <a:avLst/>
          </a:prstGeom>
        </p:spPr>
        <p:txBody>
          <a:bodyPr anchor="t" rtlCol="false" tIns="0" lIns="0" bIns="0" rIns="0">
            <a:spAutoFit/>
          </a:bodyPr>
          <a:lstStyle/>
          <a:p>
            <a:pPr algn="l" marL="539748" indent="-269874" lvl="1">
              <a:lnSpc>
                <a:spcPts val="3749"/>
              </a:lnSpc>
              <a:buFont typeface="Arial"/>
              <a:buChar char="•"/>
            </a:pPr>
            <a:r>
              <a:rPr lang="en-US" sz="2499">
                <a:solidFill>
                  <a:srgbClr val="FFFFFF"/>
                </a:solidFill>
                <a:latin typeface="Montserrat"/>
              </a:rPr>
              <a:t>In late 2023, Mercedes-Benz experienced a significant security breach involving the inadvertent exposure of sensitive internal source code. </a:t>
            </a:r>
          </a:p>
          <a:p>
            <a:pPr algn="l" marL="539748" indent="-269874" lvl="1">
              <a:lnSpc>
                <a:spcPts val="3749"/>
              </a:lnSpc>
              <a:buFont typeface="Arial"/>
              <a:buChar char="•"/>
            </a:pPr>
            <a:r>
              <a:rPr lang="en-US" sz="2499">
                <a:solidFill>
                  <a:srgbClr val="FFFFFF"/>
                </a:solidFill>
                <a:latin typeface="Montserrat"/>
              </a:rPr>
              <a:t>The breach, spanning from September 29, 2023, to January 24, 2024, was discovered by cybersecurity researchers at RedHunt Labs. </a:t>
            </a:r>
          </a:p>
          <a:p>
            <a:pPr algn="l" marL="539748" indent="-269874" lvl="1">
              <a:lnSpc>
                <a:spcPts val="3749"/>
              </a:lnSpc>
              <a:buFont typeface="Arial"/>
              <a:buChar char="•"/>
            </a:pPr>
            <a:r>
              <a:rPr lang="en-US" sz="2499">
                <a:solidFill>
                  <a:srgbClr val="FFFFFF"/>
                </a:solidFill>
                <a:latin typeface="Montserrat"/>
              </a:rPr>
              <a:t>The root cause of the incident was a mishandled GitHub token, which allowed unauthorized access to critical intellectual property, including database connections, design blueprints, and API keys. </a:t>
            </a:r>
          </a:p>
          <a:p>
            <a:pPr algn="l" marL="539748" indent="-269874" lvl="1">
              <a:lnSpc>
                <a:spcPts val="3749"/>
              </a:lnSpc>
              <a:buFont typeface="Arial"/>
              <a:buChar char="•"/>
            </a:pPr>
            <a:r>
              <a:rPr lang="en-US" sz="2499">
                <a:solidFill>
                  <a:srgbClr val="FFFFFF"/>
                </a:solidFill>
                <a:latin typeface="Montserrat"/>
              </a:rPr>
              <a:t>Despite Mercedes-Benz's swift actions to revoke the token and remove the exposed repository, the breach highlighted serious vulnerabilities and raised concerns about the extent of unauthorized access and potential exploitation.</a:t>
            </a:r>
          </a:p>
          <a:p>
            <a:pPr algn="l" marL="539748" indent="-269874" lvl="1">
              <a:lnSpc>
                <a:spcPts val="3749"/>
              </a:lnSpc>
              <a:buFont typeface="Arial"/>
              <a:buChar char="•"/>
            </a:pPr>
            <a:r>
              <a:rPr lang="en-US" sz="2499">
                <a:solidFill>
                  <a:srgbClr val="FFFFFF"/>
                </a:solidFill>
                <a:latin typeface="Montserrat"/>
              </a:rPr>
              <a:t> This case study delves into the incident, its repercussions, and the broader implications for cybersecurity within the automotive industry.</a:t>
            </a:r>
          </a:p>
        </p:txBody>
      </p:sp>
      <p:grpSp>
        <p:nvGrpSpPr>
          <p:cNvPr name="Group 8" id="8"/>
          <p:cNvGrpSpPr/>
          <p:nvPr/>
        </p:nvGrpSpPr>
        <p:grpSpPr>
          <a:xfrm rot="0">
            <a:off x="9649876" y="10000696"/>
            <a:ext cx="11595226" cy="866899"/>
            <a:chOff x="0" y="0"/>
            <a:chExt cx="3053887" cy="228319"/>
          </a:xfrm>
        </p:grpSpPr>
        <p:sp>
          <p:nvSpPr>
            <p:cNvPr name="Freeform 9" id="9"/>
            <p:cNvSpPr/>
            <p:nvPr/>
          </p:nvSpPr>
          <p:spPr>
            <a:xfrm flipH="false" flipV="false" rot="0">
              <a:off x="0" y="0"/>
              <a:ext cx="3053887" cy="228319"/>
            </a:xfrm>
            <a:custGeom>
              <a:avLst/>
              <a:gdLst/>
              <a:ahLst/>
              <a:cxnLst/>
              <a:rect r="r" b="b" t="t" l="l"/>
              <a:pathLst>
                <a:path h="228319" w="3053887">
                  <a:moveTo>
                    <a:pt x="0" y="0"/>
                  </a:moveTo>
                  <a:lnTo>
                    <a:pt x="3053887" y="0"/>
                  </a:lnTo>
                  <a:lnTo>
                    <a:pt x="3053887" y="228319"/>
                  </a:lnTo>
                  <a:lnTo>
                    <a:pt x="0" y="228319"/>
                  </a:lnTo>
                  <a:close/>
                </a:path>
              </a:pathLst>
            </a:custGeom>
            <a:gradFill rotWithShape="true">
              <a:gsLst>
                <a:gs pos="0">
                  <a:srgbClr val="2A1D36">
                    <a:alpha val="100000"/>
                  </a:srgbClr>
                </a:gs>
                <a:gs pos="50000">
                  <a:srgbClr val="007DFF">
                    <a:alpha val="100000"/>
                  </a:srgbClr>
                </a:gs>
                <a:gs pos="100000">
                  <a:srgbClr val="EB00FF">
                    <a:alpha val="100000"/>
                  </a:srgbClr>
                </a:gs>
              </a:gsLst>
              <a:lin ang="0"/>
            </a:gradFill>
          </p:spPr>
        </p:sp>
        <p:sp>
          <p:nvSpPr>
            <p:cNvPr name="TextBox 10" id="10"/>
            <p:cNvSpPr txBox="true"/>
            <p:nvPr/>
          </p:nvSpPr>
          <p:spPr>
            <a:xfrm>
              <a:off x="0" y="-38100"/>
              <a:ext cx="3053887" cy="266419"/>
            </a:xfrm>
            <a:prstGeom prst="rect">
              <a:avLst/>
            </a:prstGeom>
          </p:spPr>
          <p:txBody>
            <a:bodyPr anchor="ctr" rtlCol="false" tIns="50800" lIns="50800" bIns="50800" rIns="50800"/>
            <a:lstStyle/>
            <a:p>
              <a:pPr algn="ctr">
                <a:lnSpc>
                  <a:spcPts val="2876"/>
                </a:lnSpc>
              </a:pPr>
            </a:p>
          </p:txBody>
        </p:sp>
      </p:grpSp>
      <p:sp>
        <p:nvSpPr>
          <p:cNvPr name="Freeform 11" id="11"/>
          <p:cNvSpPr/>
          <p:nvPr/>
        </p:nvSpPr>
        <p:spPr>
          <a:xfrm flipH="false" flipV="false" rot="0">
            <a:off x="1028700" y="2878426"/>
            <a:ext cx="6429188" cy="6753358"/>
          </a:xfrm>
          <a:custGeom>
            <a:avLst/>
            <a:gdLst/>
            <a:ahLst/>
            <a:cxnLst/>
            <a:rect r="r" b="b" t="t" l="l"/>
            <a:pathLst>
              <a:path h="6753358" w="6429188">
                <a:moveTo>
                  <a:pt x="0" y="0"/>
                </a:moveTo>
                <a:lnTo>
                  <a:pt x="6429188" y="0"/>
                </a:lnTo>
                <a:lnTo>
                  <a:pt x="6429188" y="6753358"/>
                </a:lnTo>
                <a:lnTo>
                  <a:pt x="0" y="6753358"/>
                </a:lnTo>
                <a:lnTo>
                  <a:pt x="0" y="0"/>
                </a:lnTo>
                <a:close/>
              </a:path>
            </a:pathLst>
          </a:custGeom>
          <a:blipFill>
            <a:blip r:embed="rId4"/>
            <a:stretch>
              <a:fillRect l="0" t="-5133" r="0" b="-13747"/>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320849">
                <a:alpha val="100000"/>
              </a:srgbClr>
            </a:gs>
            <a:gs pos="100000">
              <a:srgbClr val="000000">
                <a:alpha val="100000"/>
              </a:srgbClr>
            </a:gs>
          </a:gsLst>
          <a:lin ang="2700000"/>
        </a:gradFill>
      </p:bgPr>
    </p:bg>
    <p:spTree>
      <p:nvGrpSpPr>
        <p:cNvPr id="1" name=""/>
        <p:cNvGrpSpPr/>
        <p:nvPr/>
      </p:nvGrpSpPr>
      <p:grpSpPr>
        <a:xfrm>
          <a:off x="0" y="0"/>
          <a:ext cx="0" cy="0"/>
          <a:chOff x="0" y="0"/>
          <a:chExt cx="0" cy="0"/>
        </a:xfrm>
      </p:grpSpPr>
      <p:grpSp>
        <p:nvGrpSpPr>
          <p:cNvPr name="Group 2" id="2"/>
          <p:cNvGrpSpPr/>
          <p:nvPr/>
        </p:nvGrpSpPr>
        <p:grpSpPr>
          <a:xfrm rot="0">
            <a:off x="-5430650" y="1832080"/>
            <a:ext cx="11595226" cy="794908"/>
            <a:chOff x="0" y="0"/>
            <a:chExt cx="3053887" cy="209359"/>
          </a:xfrm>
        </p:grpSpPr>
        <p:sp>
          <p:nvSpPr>
            <p:cNvPr name="Freeform 3" id="3"/>
            <p:cNvSpPr/>
            <p:nvPr/>
          </p:nvSpPr>
          <p:spPr>
            <a:xfrm flipH="false" flipV="false" rot="0">
              <a:off x="0" y="0"/>
              <a:ext cx="3053887" cy="209359"/>
            </a:xfrm>
            <a:custGeom>
              <a:avLst/>
              <a:gdLst/>
              <a:ahLst/>
              <a:cxnLst/>
              <a:rect r="r" b="b" t="t" l="l"/>
              <a:pathLst>
                <a:path h="209359" w="3053887">
                  <a:moveTo>
                    <a:pt x="0" y="0"/>
                  </a:moveTo>
                  <a:lnTo>
                    <a:pt x="3053887" y="0"/>
                  </a:lnTo>
                  <a:lnTo>
                    <a:pt x="3053887" y="209359"/>
                  </a:lnTo>
                  <a:lnTo>
                    <a:pt x="0" y="209359"/>
                  </a:lnTo>
                  <a:close/>
                </a:path>
              </a:pathLst>
            </a:custGeom>
            <a:gradFill rotWithShape="true">
              <a:gsLst>
                <a:gs pos="0">
                  <a:srgbClr val="2A1D36">
                    <a:alpha val="100000"/>
                  </a:srgbClr>
                </a:gs>
                <a:gs pos="50000">
                  <a:srgbClr val="007DFF">
                    <a:alpha val="100000"/>
                  </a:srgbClr>
                </a:gs>
                <a:gs pos="100000">
                  <a:srgbClr val="EB00FF">
                    <a:alpha val="100000"/>
                  </a:srgbClr>
                </a:gs>
              </a:gsLst>
              <a:lin ang="0"/>
            </a:gradFill>
          </p:spPr>
        </p:sp>
        <p:sp>
          <p:nvSpPr>
            <p:cNvPr name="TextBox 4" id="4"/>
            <p:cNvSpPr txBox="true"/>
            <p:nvPr/>
          </p:nvSpPr>
          <p:spPr>
            <a:xfrm>
              <a:off x="0" y="-38100"/>
              <a:ext cx="3053887" cy="247459"/>
            </a:xfrm>
            <a:prstGeom prst="rect">
              <a:avLst/>
            </a:prstGeom>
          </p:spPr>
          <p:txBody>
            <a:bodyPr anchor="ctr" rtlCol="false" tIns="50800" lIns="50800" bIns="50800" rIns="50800"/>
            <a:lstStyle/>
            <a:p>
              <a:pPr algn="ctr">
                <a:lnSpc>
                  <a:spcPts val="2876"/>
                </a:lnSpc>
              </a:pPr>
            </a:p>
          </p:txBody>
        </p:sp>
      </p:grpSp>
      <p:grpSp>
        <p:nvGrpSpPr>
          <p:cNvPr name="Group 5" id="5"/>
          <p:cNvGrpSpPr/>
          <p:nvPr/>
        </p:nvGrpSpPr>
        <p:grpSpPr>
          <a:xfrm rot="0">
            <a:off x="11976169" y="2921491"/>
            <a:ext cx="7479410" cy="6408856"/>
            <a:chOff x="0" y="0"/>
            <a:chExt cx="1158756" cy="992900"/>
          </a:xfrm>
        </p:grpSpPr>
        <p:sp>
          <p:nvSpPr>
            <p:cNvPr name="Freeform 6" id="6"/>
            <p:cNvSpPr/>
            <p:nvPr/>
          </p:nvSpPr>
          <p:spPr>
            <a:xfrm flipH="false" flipV="false" rot="0">
              <a:off x="0" y="0"/>
              <a:ext cx="1158756" cy="992899"/>
            </a:xfrm>
            <a:custGeom>
              <a:avLst/>
              <a:gdLst/>
              <a:ahLst/>
              <a:cxnLst/>
              <a:rect r="r" b="b" t="t" l="l"/>
              <a:pathLst>
                <a:path h="992899" w="1158756">
                  <a:moveTo>
                    <a:pt x="68316" y="0"/>
                  </a:moveTo>
                  <a:lnTo>
                    <a:pt x="1090440" y="0"/>
                  </a:lnTo>
                  <a:cubicBezTo>
                    <a:pt x="1128170" y="0"/>
                    <a:pt x="1158756" y="30586"/>
                    <a:pt x="1158756" y="68316"/>
                  </a:cubicBezTo>
                  <a:lnTo>
                    <a:pt x="1158756" y="924583"/>
                  </a:lnTo>
                  <a:cubicBezTo>
                    <a:pt x="1158756" y="942702"/>
                    <a:pt x="1151559" y="960078"/>
                    <a:pt x="1138747" y="972890"/>
                  </a:cubicBezTo>
                  <a:cubicBezTo>
                    <a:pt x="1125935" y="985702"/>
                    <a:pt x="1108558" y="992899"/>
                    <a:pt x="1090440" y="992899"/>
                  </a:cubicBezTo>
                  <a:lnTo>
                    <a:pt x="68316" y="992899"/>
                  </a:lnTo>
                  <a:cubicBezTo>
                    <a:pt x="50198" y="992899"/>
                    <a:pt x="32821" y="985702"/>
                    <a:pt x="20009" y="972890"/>
                  </a:cubicBezTo>
                  <a:cubicBezTo>
                    <a:pt x="7198" y="960078"/>
                    <a:pt x="0" y="942702"/>
                    <a:pt x="0" y="924583"/>
                  </a:cubicBezTo>
                  <a:lnTo>
                    <a:pt x="0" y="68316"/>
                  </a:lnTo>
                  <a:cubicBezTo>
                    <a:pt x="0" y="50198"/>
                    <a:pt x="7198" y="32821"/>
                    <a:pt x="20009" y="20009"/>
                  </a:cubicBezTo>
                  <a:cubicBezTo>
                    <a:pt x="32821" y="7198"/>
                    <a:pt x="50198" y="0"/>
                    <a:pt x="68316" y="0"/>
                  </a:cubicBezTo>
                  <a:close/>
                </a:path>
              </a:pathLst>
            </a:custGeom>
            <a:blipFill>
              <a:blip r:embed="rId2"/>
              <a:stretch>
                <a:fillRect l="-14305" t="0" r="-14305" b="0"/>
              </a:stretch>
            </a:blipFill>
            <a:ln w="180975" cap="rnd">
              <a:gradFill>
                <a:gsLst>
                  <a:gs pos="0">
                    <a:srgbClr val="FF419C">
                      <a:alpha val="100000"/>
                    </a:srgbClr>
                  </a:gs>
                  <a:gs pos="100000">
                    <a:srgbClr val="3184FF">
                      <a:alpha val="100000"/>
                    </a:srgbClr>
                  </a:gs>
                </a:gsLst>
                <a:lin ang="2700000"/>
              </a:gradFill>
              <a:prstDash val="solid"/>
              <a:round/>
            </a:ln>
          </p:spPr>
        </p:sp>
      </p:grpSp>
      <p:sp>
        <p:nvSpPr>
          <p:cNvPr name="TextBox 7" id="7"/>
          <p:cNvSpPr txBox="true"/>
          <p:nvPr/>
        </p:nvSpPr>
        <p:spPr>
          <a:xfrm rot="0">
            <a:off x="1239314" y="833053"/>
            <a:ext cx="15809373" cy="635508"/>
          </a:xfrm>
          <a:prstGeom prst="rect">
            <a:avLst/>
          </a:prstGeom>
        </p:spPr>
        <p:txBody>
          <a:bodyPr anchor="t" rtlCol="false" tIns="0" lIns="0" bIns="0" rIns="0">
            <a:spAutoFit/>
          </a:bodyPr>
          <a:lstStyle/>
          <a:p>
            <a:pPr algn="l">
              <a:lnSpc>
                <a:spcPts val="5166"/>
              </a:lnSpc>
            </a:pPr>
            <a:r>
              <a:rPr lang="en-US" sz="4100" spc="36">
                <a:solidFill>
                  <a:srgbClr val="C471ED"/>
                </a:solidFill>
                <a:latin typeface="Montserrat Bold"/>
              </a:rPr>
              <a:t>Importance of Cybersecurity in the Automotive Industry</a:t>
            </a:r>
          </a:p>
        </p:txBody>
      </p:sp>
      <p:sp>
        <p:nvSpPr>
          <p:cNvPr name="TextBox 8" id="8"/>
          <p:cNvSpPr txBox="true"/>
          <p:nvPr/>
        </p:nvSpPr>
        <p:spPr>
          <a:xfrm rot="0">
            <a:off x="1239314" y="3127449"/>
            <a:ext cx="10402452" cy="5920740"/>
          </a:xfrm>
          <a:prstGeom prst="rect">
            <a:avLst/>
          </a:prstGeom>
        </p:spPr>
        <p:txBody>
          <a:bodyPr anchor="t" rtlCol="false" tIns="0" lIns="0" bIns="0" rIns="0">
            <a:spAutoFit/>
          </a:bodyPr>
          <a:lstStyle/>
          <a:p>
            <a:pPr algn="l" marL="561342" indent="-280671" lvl="1">
              <a:lnSpc>
                <a:spcPts val="3900"/>
              </a:lnSpc>
              <a:buFont typeface="Arial"/>
              <a:buChar char="•"/>
            </a:pPr>
            <a:r>
              <a:rPr lang="en-US" sz="2600">
                <a:solidFill>
                  <a:srgbClr val="FFFFFF"/>
                </a:solidFill>
                <a:latin typeface="Montserrat"/>
              </a:rPr>
              <a:t>The automotive industry heavily invests in R&amp;D, making the protection of intellectual property like design blueprints and proprietary algorithms crucial for maintaining a competitive edge.</a:t>
            </a:r>
          </a:p>
          <a:p>
            <a:pPr algn="l" marL="561342" indent="-280671" lvl="1">
              <a:lnSpc>
                <a:spcPts val="3900"/>
              </a:lnSpc>
              <a:buFont typeface="Arial"/>
              <a:buChar char="•"/>
            </a:pPr>
            <a:r>
              <a:rPr lang="en-US" sz="2600">
                <a:solidFill>
                  <a:srgbClr val="FFFFFF"/>
                </a:solidFill>
                <a:latin typeface="Montserrat"/>
              </a:rPr>
              <a:t> Automakers collect extensive customer data for various services, necessitating robust security to comply with regulations like GDPR and maintain trust. </a:t>
            </a:r>
          </a:p>
          <a:p>
            <a:pPr algn="l" marL="561342" indent="-280671" lvl="1">
              <a:lnSpc>
                <a:spcPts val="3900"/>
              </a:lnSpc>
              <a:buFont typeface="Arial"/>
              <a:buChar char="•"/>
            </a:pPr>
            <a:r>
              <a:rPr lang="en-US" sz="2600">
                <a:solidFill>
                  <a:srgbClr val="FFFFFF"/>
                </a:solidFill>
                <a:latin typeface="Montserrat"/>
              </a:rPr>
              <a:t>Modern vehicles' reliance on software systems for performance and safety features means that security breaches pose significant safety risks. </a:t>
            </a:r>
          </a:p>
          <a:p>
            <a:pPr algn="l" marL="561342" indent="-280671" lvl="1">
              <a:lnSpc>
                <a:spcPts val="3900"/>
              </a:lnSpc>
              <a:buFont typeface="Arial"/>
              <a:buChar char="•"/>
            </a:pPr>
            <a:r>
              <a:rPr lang="en-US" sz="2600">
                <a:solidFill>
                  <a:srgbClr val="FFFFFF"/>
                </a:solidFill>
                <a:latin typeface="Montserrat"/>
              </a:rPr>
              <a:t>Compliance with stringent global cybersecurity regulations is mandatory to avoid legal and financial repercussions. </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00000">
                <a:alpha val="100000"/>
              </a:srgbClr>
            </a:gs>
            <a:gs pos="100000">
              <a:srgbClr val="320849">
                <a:alpha val="100000"/>
              </a:srgbClr>
            </a:gs>
          </a:gsLst>
          <a:lin ang="2700000"/>
        </a:gradFill>
      </p:bgPr>
    </p:bg>
    <p:spTree>
      <p:nvGrpSpPr>
        <p:cNvPr id="1" name=""/>
        <p:cNvGrpSpPr/>
        <p:nvPr/>
      </p:nvGrpSpPr>
      <p:grpSpPr>
        <a:xfrm>
          <a:off x="0" y="0"/>
          <a:ext cx="0" cy="0"/>
          <a:chOff x="0" y="0"/>
          <a:chExt cx="0" cy="0"/>
        </a:xfrm>
      </p:grpSpPr>
      <p:grpSp>
        <p:nvGrpSpPr>
          <p:cNvPr name="Group 2" id="2"/>
          <p:cNvGrpSpPr/>
          <p:nvPr/>
        </p:nvGrpSpPr>
        <p:grpSpPr>
          <a:xfrm rot="0">
            <a:off x="-352688" y="2626140"/>
            <a:ext cx="7479410" cy="6408856"/>
            <a:chOff x="0" y="0"/>
            <a:chExt cx="1158756" cy="992900"/>
          </a:xfrm>
        </p:grpSpPr>
        <p:sp>
          <p:nvSpPr>
            <p:cNvPr name="Freeform 3" id="3"/>
            <p:cNvSpPr/>
            <p:nvPr/>
          </p:nvSpPr>
          <p:spPr>
            <a:xfrm flipH="false" flipV="false" rot="0">
              <a:off x="0" y="0"/>
              <a:ext cx="1158756" cy="992899"/>
            </a:xfrm>
            <a:custGeom>
              <a:avLst/>
              <a:gdLst/>
              <a:ahLst/>
              <a:cxnLst/>
              <a:rect r="r" b="b" t="t" l="l"/>
              <a:pathLst>
                <a:path h="992899" w="1158756">
                  <a:moveTo>
                    <a:pt x="68316" y="0"/>
                  </a:moveTo>
                  <a:lnTo>
                    <a:pt x="1090440" y="0"/>
                  </a:lnTo>
                  <a:cubicBezTo>
                    <a:pt x="1128170" y="0"/>
                    <a:pt x="1158756" y="30586"/>
                    <a:pt x="1158756" y="68316"/>
                  </a:cubicBezTo>
                  <a:lnTo>
                    <a:pt x="1158756" y="924583"/>
                  </a:lnTo>
                  <a:cubicBezTo>
                    <a:pt x="1158756" y="942702"/>
                    <a:pt x="1151559" y="960078"/>
                    <a:pt x="1138747" y="972890"/>
                  </a:cubicBezTo>
                  <a:cubicBezTo>
                    <a:pt x="1125935" y="985702"/>
                    <a:pt x="1108558" y="992899"/>
                    <a:pt x="1090440" y="992899"/>
                  </a:cubicBezTo>
                  <a:lnTo>
                    <a:pt x="68316" y="992899"/>
                  </a:lnTo>
                  <a:cubicBezTo>
                    <a:pt x="50198" y="992899"/>
                    <a:pt x="32821" y="985702"/>
                    <a:pt x="20009" y="972890"/>
                  </a:cubicBezTo>
                  <a:cubicBezTo>
                    <a:pt x="7198" y="960078"/>
                    <a:pt x="0" y="942702"/>
                    <a:pt x="0" y="924583"/>
                  </a:cubicBezTo>
                  <a:lnTo>
                    <a:pt x="0" y="68316"/>
                  </a:lnTo>
                  <a:cubicBezTo>
                    <a:pt x="0" y="50198"/>
                    <a:pt x="7198" y="32821"/>
                    <a:pt x="20009" y="20009"/>
                  </a:cubicBezTo>
                  <a:cubicBezTo>
                    <a:pt x="32821" y="7198"/>
                    <a:pt x="50198" y="0"/>
                    <a:pt x="68316" y="0"/>
                  </a:cubicBezTo>
                  <a:close/>
                </a:path>
              </a:pathLst>
            </a:custGeom>
            <a:blipFill>
              <a:blip r:embed="rId2"/>
              <a:stretch>
                <a:fillRect l="-10784" t="0" r="-42227" b="0"/>
              </a:stretch>
            </a:blipFill>
            <a:ln w="180975" cap="rnd">
              <a:gradFill>
                <a:gsLst>
                  <a:gs pos="0">
                    <a:srgbClr val="FF419C">
                      <a:alpha val="100000"/>
                    </a:srgbClr>
                  </a:gs>
                  <a:gs pos="100000">
                    <a:srgbClr val="3184FF">
                      <a:alpha val="100000"/>
                    </a:srgbClr>
                  </a:gs>
                </a:gsLst>
                <a:lin ang="2700000"/>
              </a:gradFill>
              <a:prstDash val="solid"/>
              <a:round/>
            </a:ln>
          </p:spPr>
        </p:sp>
      </p:grpSp>
      <p:grpSp>
        <p:nvGrpSpPr>
          <p:cNvPr name="Group 4" id="4"/>
          <p:cNvGrpSpPr/>
          <p:nvPr/>
        </p:nvGrpSpPr>
        <p:grpSpPr>
          <a:xfrm rot="0">
            <a:off x="9601882" y="9258300"/>
            <a:ext cx="11595226" cy="1977835"/>
            <a:chOff x="0" y="0"/>
            <a:chExt cx="3053887" cy="520911"/>
          </a:xfrm>
        </p:grpSpPr>
        <p:sp>
          <p:nvSpPr>
            <p:cNvPr name="Freeform 5" id="5"/>
            <p:cNvSpPr/>
            <p:nvPr/>
          </p:nvSpPr>
          <p:spPr>
            <a:xfrm flipH="false" flipV="false" rot="0">
              <a:off x="0" y="0"/>
              <a:ext cx="3053887" cy="520911"/>
            </a:xfrm>
            <a:custGeom>
              <a:avLst/>
              <a:gdLst/>
              <a:ahLst/>
              <a:cxnLst/>
              <a:rect r="r" b="b" t="t" l="l"/>
              <a:pathLst>
                <a:path h="520911" w="3053887">
                  <a:moveTo>
                    <a:pt x="0" y="0"/>
                  </a:moveTo>
                  <a:lnTo>
                    <a:pt x="3053887" y="0"/>
                  </a:lnTo>
                  <a:lnTo>
                    <a:pt x="3053887" y="520911"/>
                  </a:lnTo>
                  <a:lnTo>
                    <a:pt x="0" y="520911"/>
                  </a:lnTo>
                  <a:close/>
                </a:path>
              </a:pathLst>
            </a:custGeom>
            <a:gradFill rotWithShape="true">
              <a:gsLst>
                <a:gs pos="0">
                  <a:srgbClr val="2A1D36">
                    <a:alpha val="100000"/>
                  </a:srgbClr>
                </a:gs>
                <a:gs pos="50000">
                  <a:srgbClr val="007DFF">
                    <a:alpha val="100000"/>
                  </a:srgbClr>
                </a:gs>
                <a:gs pos="100000">
                  <a:srgbClr val="EB00FF">
                    <a:alpha val="100000"/>
                  </a:srgbClr>
                </a:gs>
              </a:gsLst>
              <a:lin ang="0"/>
            </a:gradFill>
          </p:spPr>
        </p:sp>
        <p:sp>
          <p:nvSpPr>
            <p:cNvPr name="TextBox 6" id="6"/>
            <p:cNvSpPr txBox="true"/>
            <p:nvPr/>
          </p:nvSpPr>
          <p:spPr>
            <a:xfrm>
              <a:off x="0" y="-38100"/>
              <a:ext cx="3053887" cy="559011"/>
            </a:xfrm>
            <a:prstGeom prst="rect">
              <a:avLst/>
            </a:prstGeom>
          </p:spPr>
          <p:txBody>
            <a:bodyPr anchor="ctr" rtlCol="false" tIns="50800" lIns="50800" bIns="50800" rIns="50800"/>
            <a:lstStyle/>
            <a:p>
              <a:pPr algn="ctr">
                <a:lnSpc>
                  <a:spcPts val="2876"/>
                </a:lnSpc>
              </a:pPr>
            </a:p>
          </p:txBody>
        </p:sp>
      </p:grpSp>
      <p:sp>
        <p:nvSpPr>
          <p:cNvPr name="TextBox 7" id="7"/>
          <p:cNvSpPr txBox="true"/>
          <p:nvPr/>
        </p:nvSpPr>
        <p:spPr>
          <a:xfrm rot="0">
            <a:off x="7806005" y="1881666"/>
            <a:ext cx="9189329" cy="744474"/>
          </a:xfrm>
          <a:prstGeom prst="rect">
            <a:avLst/>
          </a:prstGeom>
        </p:spPr>
        <p:txBody>
          <a:bodyPr anchor="t" rtlCol="false" tIns="0" lIns="0" bIns="0" rIns="0">
            <a:spAutoFit/>
          </a:bodyPr>
          <a:lstStyle/>
          <a:p>
            <a:pPr algn="l">
              <a:lnSpc>
                <a:spcPts val="6048"/>
              </a:lnSpc>
            </a:pPr>
            <a:r>
              <a:rPr lang="en-US" sz="4800" spc="43">
                <a:solidFill>
                  <a:srgbClr val="F64FC2"/>
                </a:solidFill>
                <a:latin typeface="Montserrat Bold"/>
              </a:rPr>
              <a:t>Overview of Mercedes-Benz</a:t>
            </a:r>
          </a:p>
        </p:txBody>
      </p:sp>
      <p:sp>
        <p:nvSpPr>
          <p:cNvPr name="TextBox 8" id="8"/>
          <p:cNvSpPr txBox="true"/>
          <p:nvPr/>
        </p:nvSpPr>
        <p:spPr>
          <a:xfrm rot="0">
            <a:off x="7662024" y="3305046"/>
            <a:ext cx="9813841" cy="4993894"/>
          </a:xfrm>
          <a:prstGeom prst="rect">
            <a:avLst/>
          </a:prstGeom>
        </p:spPr>
        <p:txBody>
          <a:bodyPr anchor="t" rtlCol="false" tIns="0" lIns="0" bIns="0" rIns="0">
            <a:spAutoFit/>
          </a:bodyPr>
          <a:lstStyle/>
          <a:p>
            <a:pPr algn="l" marL="604518" indent="-302259" lvl="1">
              <a:lnSpc>
                <a:spcPts val="4087"/>
              </a:lnSpc>
              <a:buFont typeface="Arial"/>
              <a:buChar char="•"/>
            </a:pPr>
            <a:r>
              <a:rPr lang="en-US" sz="2799">
                <a:solidFill>
                  <a:srgbClr val="FFFFFF"/>
                </a:solidFill>
                <a:latin typeface="Montserrat"/>
              </a:rPr>
              <a:t>Mercedes-Benz, a division of the German company Daimler AG, is one of the world's most prestigious and recognizable automotive brands Founded in 1926. </a:t>
            </a:r>
          </a:p>
          <a:p>
            <a:pPr algn="l" marL="604518" indent="-302259" lvl="1">
              <a:lnSpc>
                <a:spcPts val="3863"/>
              </a:lnSpc>
              <a:buFont typeface="Arial"/>
              <a:buChar char="•"/>
            </a:pPr>
            <a:r>
              <a:rPr lang="en-US" sz="2799">
                <a:solidFill>
                  <a:srgbClr val="FFFFFF"/>
                </a:solidFill>
                <a:latin typeface="Montserrat"/>
              </a:rPr>
              <a:t>Mercedes-Benz is renowned for its luxury vehiclesThe brand is synonymous with innovation, quality, and performance, consistently pushing the boundaries of automotive technology and design. </a:t>
            </a:r>
          </a:p>
          <a:p>
            <a:pPr algn="l" marL="604518" indent="-302259" lvl="1">
              <a:lnSpc>
                <a:spcPts val="4087"/>
              </a:lnSpc>
              <a:buFont typeface="Arial"/>
              <a:buChar char="•"/>
            </a:pPr>
            <a:r>
              <a:rPr lang="en-US" sz="2799">
                <a:solidFill>
                  <a:srgbClr val="FFFFFF"/>
                </a:solidFill>
                <a:latin typeface="Montserrat"/>
              </a:rPr>
              <a:t>Mercedes-Benz's commitment to excellence has made it a leader in the automotive industry.</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00000">
                <a:alpha val="100000"/>
              </a:srgbClr>
            </a:gs>
            <a:gs pos="100000">
              <a:srgbClr val="320849">
                <a:alpha val="100000"/>
              </a:srgbClr>
            </a:gs>
          </a:gsLst>
          <a:lin ang="2700000"/>
        </a:gradFill>
      </p:bgPr>
    </p:bg>
    <p:spTree>
      <p:nvGrpSpPr>
        <p:cNvPr id="1" name=""/>
        <p:cNvGrpSpPr/>
        <p:nvPr/>
      </p:nvGrpSpPr>
      <p:grpSpPr>
        <a:xfrm>
          <a:off x="0" y="0"/>
          <a:ext cx="0" cy="0"/>
          <a:chOff x="0" y="0"/>
          <a:chExt cx="0" cy="0"/>
        </a:xfrm>
      </p:grpSpPr>
      <p:grpSp>
        <p:nvGrpSpPr>
          <p:cNvPr name="Group 2" id="2"/>
          <p:cNvGrpSpPr/>
          <p:nvPr/>
        </p:nvGrpSpPr>
        <p:grpSpPr>
          <a:xfrm rot="0">
            <a:off x="12490387" y="7414313"/>
            <a:ext cx="11595226" cy="7473146"/>
            <a:chOff x="0" y="0"/>
            <a:chExt cx="3053887" cy="1968236"/>
          </a:xfrm>
        </p:grpSpPr>
        <p:sp>
          <p:nvSpPr>
            <p:cNvPr name="Freeform 3" id="3"/>
            <p:cNvSpPr/>
            <p:nvPr/>
          </p:nvSpPr>
          <p:spPr>
            <a:xfrm flipH="false" flipV="false" rot="0">
              <a:off x="0" y="0"/>
              <a:ext cx="3053887" cy="1968236"/>
            </a:xfrm>
            <a:custGeom>
              <a:avLst/>
              <a:gdLst/>
              <a:ahLst/>
              <a:cxnLst/>
              <a:rect r="r" b="b" t="t" l="l"/>
              <a:pathLst>
                <a:path h="1968236" w="3053887">
                  <a:moveTo>
                    <a:pt x="0" y="0"/>
                  </a:moveTo>
                  <a:lnTo>
                    <a:pt x="3053887" y="0"/>
                  </a:lnTo>
                  <a:lnTo>
                    <a:pt x="3053887" y="1968236"/>
                  </a:lnTo>
                  <a:lnTo>
                    <a:pt x="0" y="1968236"/>
                  </a:lnTo>
                  <a:close/>
                </a:path>
              </a:pathLst>
            </a:custGeom>
            <a:gradFill rotWithShape="true">
              <a:gsLst>
                <a:gs pos="0">
                  <a:srgbClr val="2A1D36">
                    <a:alpha val="100000"/>
                  </a:srgbClr>
                </a:gs>
                <a:gs pos="50000">
                  <a:srgbClr val="007DFF">
                    <a:alpha val="100000"/>
                  </a:srgbClr>
                </a:gs>
                <a:gs pos="100000">
                  <a:srgbClr val="EB00FF">
                    <a:alpha val="100000"/>
                  </a:srgbClr>
                </a:gs>
              </a:gsLst>
              <a:lin ang="0"/>
            </a:gradFill>
          </p:spPr>
        </p:sp>
        <p:sp>
          <p:nvSpPr>
            <p:cNvPr name="TextBox 4" id="4"/>
            <p:cNvSpPr txBox="true"/>
            <p:nvPr/>
          </p:nvSpPr>
          <p:spPr>
            <a:xfrm>
              <a:off x="0" y="-38100"/>
              <a:ext cx="3053887" cy="2006336"/>
            </a:xfrm>
            <a:prstGeom prst="rect">
              <a:avLst/>
            </a:prstGeom>
          </p:spPr>
          <p:txBody>
            <a:bodyPr anchor="ctr" rtlCol="false" tIns="50800" lIns="50800" bIns="50800" rIns="50800"/>
            <a:lstStyle/>
            <a:p>
              <a:pPr algn="ctr">
                <a:lnSpc>
                  <a:spcPts val="2876"/>
                </a:lnSpc>
              </a:pPr>
            </a:p>
          </p:txBody>
        </p:sp>
      </p:grpSp>
      <p:grpSp>
        <p:nvGrpSpPr>
          <p:cNvPr name="Group 5" id="5"/>
          <p:cNvGrpSpPr/>
          <p:nvPr/>
        </p:nvGrpSpPr>
        <p:grpSpPr>
          <a:xfrm rot="0">
            <a:off x="-7123922" y="9865549"/>
            <a:ext cx="11595226" cy="842902"/>
            <a:chOff x="0" y="0"/>
            <a:chExt cx="3053887" cy="221999"/>
          </a:xfrm>
        </p:grpSpPr>
        <p:sp>
          <p:nvSpPr>
            <p:cNvPr name="Freeform 6" id="6"/>
            <p:cNvSpPr/>
            <p:nvPr/>
          </p:nvSpPr>
          <p:spPr>
            <a:xfrm flipH="false" flipV="false" rot="0">
              <a:off x="0" y="0"/>
              <a:ext cx="3053887" cy="221999"/>
            </a:xfrm>
            <a:custGeom>
              <a:avLst/>
              <a:gdLst/>
              <a:ahLst/>
              <a:cxnLst/>
              <a:rect r="r" b="b" t="t" l="l"/>
              <a:pathLst>
                <a:path h="221999" w="3053887">
                  <a:moveTo>
                    <a:pt x="0" y="0"/>
                  </a:moveTo>
                  <a:lnTo>
                    <a:pt x="3053887" y="0"/>
                  </a:lnTo>
                  <a:lnTo>
                    <a:pt x="3053887" y="221999"/>
                  </a:lnTo>
                  <a:lnTo>
                    <a:pt x="0" y="221999"/>
                  </a:lnTo>
                  <a:close/>
                </a:path>
              </a:pathLst>
            </a:custGeom>
            <a:gradFill rotWithShape="true">
              <a:gsLst>
                <a:gs pos="0">
                  <a:srgbClr val="2A1D36">
                    <a:alpha val="100000"/>
                  </a:srgbClr>
                </a:gs>
                <a:gs pos="50000">
                  <a:srgbClr val="007DFF">
                    <a:alpha val="100000"/>
                  </a:srgbClr>
                </a:gs>
                <a:gs pos="100000">
                  <a:srgbClr val="EB00FF">
                    <a:alpha val="100000"/>
                  </a:srgbClr>
                </a:gs>
              </a:gsLst>
              <a:lin ang="0"/>
            </a:gradFill>
          </p:spPr>
        </p:sp>
        <p:sp>
          <p:nvSpPr>
            <p:cNvPr name="TextBox 7" id="7"/>
            <p:cNvSpPr txBox="true"/>
            <p:nvPr/>
          </p:nvSpPr>
          <p:spPr>
            <a:xfrm>
              <a:off x="0" y="-38100"/>
              <a:ext cx="3053887" cy="260099"/>
            </a:xfrm>
            <a:prstGeom prst="rect">
              <a:avLst/>
            </a:prstGeom>
          </p:spPr>
          <p:txBody>
            <a:bodyPr anchor="ctr" rtlCol="false" tIns="50800" lIns="50800" bIns="50800" rIns="50800"/>
            <a:lstStyle/>
            <a:p>
              <a:pPr algn="ctr">
                <a:lnSpc>
                  <a:spcPts val="2876"/>
                </a:lnSpc>
              </a:pPr>
            </a:p>
          </p:txBody>
        </p:sp>
      </p:grpSp>
      <p:sp>
        <p:nvSpPr>
          <p:cNvPr name="Freeform 8" id="8"/>
          <p:cNvSpPr/>
          <p:nvPr/>
        </p:nvSpPr>
        <p:spPr>
          <a:xfrm flipH="false" flipV="false" rot="0">
            <a:off x="11392549" y="3036747"/>
            <a:ext cx="5629301" cy="5222049"/>
          </a:xfrm>
          <a:custGeom>
            <a:avLst/>
            <a:gdLst/>
            <a:ahLst/>
            <a:cxnLst/>
            <a:rect r="r" b="b" t="t" l="l"/>
            <a:pathLst>
              <a:path h="5222049" w="5629301">
                <a:moveTo>
                  <a:pt x="0" y="0"/>
                </a:moveTo>
                <a:lnTo>
                  <a:pt x="5629301" y="0"/>
                </a:lnTo>
                <a:lnTo>
                  <a:pt x="5629301" y="5222049"/>
                </a:lnTo>
                <a:lnTo>
                  <a:pt x="0" y="5222049"/>
                </a:lnTo>
                <a:lnTo>
                  <a:pt x="0" y="0"/>
                </a:lnTo>
                <a:close/>
              </a:path>
            </a:pathLst>
          </a:custGeom>
          <a:blipFill>
            <a:blip r:embed="rId2"/>
            <a:stretch>
              <a:fillRect l="-30692" t="0" r="-34960" b="0"/>
            </a:stretch>
          </a:blipFill>
        </p:spPr>
      </p:sp>
      <p:sp>
        <p:nvSpPr>
          <p:cNvPr name="TextBox 9" id="9"/>
          <p:cNvSpPr txBox="true"/>
          <p:nvPr/>
        </p:nvSpPr>
        <p:spPr>
          <a:xfrm rot="0">
            <a:off x="1316662" y="1863274"/>
            <a:ext cx="16185125" cy="472773"/>
          </a:xfrm>
          <a:prstGeom prst="rect">
            <a:avLst/>
          </a:prstGeom>
        </p:spPr>
        <p:txBody>
          <a:bodyPr anchor="t" rtlCol="false" tIns="0" lIns="0" bIns="0" rIns="0">
            <a:spAutoFit/>
          </a:bodyPr>
          <a:lstStyle/>
          <a:p>
            <a:pPr algn="l">
              <a:lnSpc>
                <a:spcPts val="3669"/>
              </a:lnSpc>
            </a:pPr>
            <a:r>
              <a:rPr lang="en-US" sz="3597" spc="32">
                <a:solidFill>
                  <a:srgbClr val="00E8FF"/>
                </a:solidFill>
                <a:latin typeface="Montserrat Bold"/>
              </a:rPr>
              <a:t>Importance of Intellectual Property in the Automotive Industry</a:t>
            </a:r>
          </a:p>
        </p:txBody>
      </p:sp>
      <p:sp>
        <p:nvSpPr>
          <p:cNvPr name="TextBox 10" id="10"/>
          <p:cNvSpPr txBox="true"/>
          <p:nvPr/>
        </p:nvSpPr>
        <p:spPr>
          <a:xfrm rot="0">
            <a:off x="1316662" y="3253187"/>
            <a:ext cx="9897241" cy="4741545"/>
          </a:xfrm>
          <a:prstGeom prst="rect">
            <a:avLst/>
          </a:prstGeom>
        </p:spPr>
        <p:txBody>
          <a:bodyPr anchor="t" rtlCol="false" tIns="0" lIns="0" bIns="0" rIns="0">
            <a:spAutoFit/>
          </a:bodyPr>
          <a:lstStyle/>
          <a:p>
            <a:pPr algn="l" marL="582932" indent="-291466" lvl="1">
              <a:lnSpc>
                <a:spcPts val="3780"/>
              </a:lnSpc>
              <a:buFont typeface="Arial"/>
              <a:buChar char="•"/>
            </a:pPr>
            <a:r>
              <a:rPr lang="en-US" sz="2700">
                <a:solidFill>
                  <a:srgbClr val="E8EEF1"/>
                </a:solidFill>
                <a:latin typeface="Montserrat"/>
              </a:rPr>
              <a:t>I</a:t>
            </a:r>
            <a:r>
              <a:rPr lang="en-US" sz="2700">
                <a:solidFill>
                  <a:srgbClr val="E8EEF1"/>
                </a:solidFill>
                <a:latin typeface="Montserrat"/>
              </a:rPr>
              <a:t>ntellectual property (IP) protection is crucial for maintaining a competitive edge by preventing competitors from copying innovations. It encourages ongoing investment in R&amp;D, driving technological advancements and industry growth. </a:t>
            </a:r>
          </a:p>
          <a:p>
            <a:pPr algn="l" marL="582932" indent="-291466" lvl="1">
              <a:lnSpc>
                <a:spcPts val="3780"/>
              </a:lnSpc>
              <a:buFont typeface="Arial"/>
              <a:buChar char="•"/>
            </a:pPr>
            <a:r>
              <a:rPr lang="en-US" sz="2700">
                <a:solidFill>
                  <a:srgbClr val="E8EEF1"/>
                </a:solidFill>
                <a:latin typeface="Montserrat"/>
              </a:rPr>
              <a:t>IP can generate revenue through licensing and partnerships while safeguarding brand identity and reputation. </a:t>
            </a:r>
          </a:p>
          <a:p>
            <a:pPr algn="l" marL="582932" indent="-291466" lvl="1">
              <a:lnSpc>
                <a:spcPts val="3780"/>
              </a:lnSpc>
              <a:buFont typeface="Arial"/>
              <a:buChar char="•"/>
            </a:pPr>
            <a:r>
              <a:rPr lang="en-US" sz="2700">
                <a:solidFill>
                  <a:srgbClr val="E8EEF1"/>
                </a:solidFill>
                <a:latin typeface="Montserrat"/>
              </a:rPr>
              <a:t>Adhering to IP laws helps avoid legal disputes and financial penalties, ensuring business stability.</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320849">
                <a:alpha val="100000"/>
              </a:srgbClr>
            </a:gs>
            <a:gs pos="100000">
              <a:srgbClr val="000000">
                <a:alpha val="100000"/>
              </a:srgbClr>
            </a:gs>
          </a:gsLst>
          <a:lin ang="2700000"/>
        </a:gradFill>
      </p:bgPr>
    </p:bg>
    <p:spTree>
      <p:nvGrpSpPr>
        <p:cNvPr id="1" name=""/>
        <p:cNvGrpSpPr/>
        <p:nvPr/>
      </p:nvGrpSpPr>
      <p:grpSpPr>
        <a:xfrm>
          <a:off x="0" y="0"/>
          <a:ext cx="0" cy="0"/>
          <a:chOff x="0" y="0"/>
          <a:chExt cx="0" cy="0"/>
        </a:xfrm>
      </p:grpSpPr>
      <p:sp>
        <p:nvSpPr>
          <p:cNvPr name="Freeform 2" id="2"/>
          <p:cNvSpPr/>
          <p:nvPr/>
        </p:nvSpPr>
        <p:spPr>
          <a:xfrm flipH="false" flipV="false" rot="0">
            <a:off x="9907439" y="-3905516"/>
            <a:ext cx="10398629" cy="10552114"/>
          </a:xfrm>
          <a:custGeom>
            <a:avLst/>
            <a:gdLst/>
            <a:ahLst/>
            <a:cxnLst/>
            <a:rect r="r" b="b" t="t" l="l"/>
            <a:pathLst>
              <a:path h="10552114" w="10398629">
                <a:moveTo>
                  <a:pt x="0" y="0"/>
                </a:moveTo>
                <a:lnTo>
                  <a:pt x="10398629" y="0"/>
                </a:lnTo>
                <a:lnTo>
                  <a:pt x="10398629" y="10552114"/>
                </a:lnTo>
                <a:lnTo>
                  <a:pt x="0" y="10552114"/>
                </a:lnTo>
                <a:lnTo>
                  <a:pt x="0" y="0"/>
                </a:lnTo>
                <a:close/>
              </a:path>
            </a:pathLst>
          </a:custGeom>
          <a:blipFill>
            <a:blip r:embed="rId2">
              <a:alphaModFix amt="65999"/>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916248" y="1028700"/>
            <a:ext cx="15031845" cy="8543098"/>
          </a:xfrm>
          <a:custGeom>
            <a:avLst/>
            <a:gdLst/>
            <a:ahLst/>
            <a:cxnLst/>
            <a:rect r="r" b="b" t="t" l="l"/>
            <a:pathLst>
              <a:path h="8543098" w="15031845">
                <a:moveTo>
                  <a:pt x="0" y="0"/>
                </a:moveTo>
                <a:lnTo>
                  <a:pt x="15031845" y="0"/>
                </a:lnTo>
                <a:lnTo>
                  <a:pt x="15031845" y="8543098"/>
                </a:lnTo>
                <a:lnTo>
                  <a:pt x="0" y="8543098"/>
                </a:lnTo>
                <a:lnTo>
                  <a:pt x="0" y="0"/>
                </a:lnTo>
                <a:close/>
              </a:path>
            </a:pathLst>
          </a:custGeom>
          <a:blipFill>
            <a:blip r:embed="rId4"/>
            <a:stretch>
              <a:fillRect l="0" t="0" r="0" b="0"/>
            </a:stretch>
          </a:blipFill>
        </p:spPr>
      </p:sp>
      <p:sp>
        <p:nvSpPr>
          <p:cNvPr name="TextBox 4" id="4"/>
          <p:cNvSpPr txBox="true"/>
          <p:nvPr/>
        </p:nvSpPr>
        <p:spPr>
          <a:xfrm rot="0">
            <a:off x="2543500" y="4210912"/>
            <a:ext cx="13777341" cy="1181649"/>
          </a:xfrm>
          <a:prstGeom prst="rect">
            <a:avLst/>
          </a:prstGeom>
        </p:spPr>
        <p:txBody>
          <a:bodyPr anchor="t" rtlCol="false" tIns="0" lIns="0" bIns="0" rIns="0">
            <a:spAutoFit/>
          </a:bodyPr>
          <a:lstStyle/>
          <a:p>
            <a:pPr algn="ctr">
              <a:lnSpc>
                <a:spcPts val="9454"/>
              </a:lnSpc>
            </a:pPr>
            <a:r>
              <a:rPr lang="en-US" sz="7503" spc="67">
                <a:solidFill>
                  <a:srgbClr val="C471ED"/>
                </a:solidFill>
                <a:latin typeface="Montserrat Bold"/>
              </a:rPr>
              <a:t>Incident Overview</a:t>
            </a:r>
          </a:p>
        </p:txBody>
      </p:sp>
      <p:sp>
        <p:nvSpPr>
          <p:cNvPr name="TextBox 5" id="5"/>
          <p:cNvSpPr txBox="true"/>
          <p:nvPr/>
        </p:nvSpPr>
        <p:spPr>
          <a:xfrm rot="0">
            <a:off x="5925383" y="5790405"/>
            <a:ext cx="6437233" cy="396240"/>
          </a:xfrm>
          <a:prstGeom prst="rect">
            <a:avLst/>
          </a:prstGeom>
        </p:spPr>
        <p:txBody>
          <a:bodyPr anchor="t" rtlCol="false" tIns="0" lIns="0" bIns="0" rIns="0">
            <a:spAutoFit/>
          </a:bodyPr>
          <a:lstStyle/>
          <a:p>
            <a:pPr algn="ctr">
              <a:lnSpc>
                <a:spcPts val="3359"/>
              </a:lnSpc>
              <a:spcBef>
                <a:spcPct val="0"/>
              </a:spcBef>
            </a:pPr>
            <a:r>
              <a:rPr lang="en-US" sz="2400">
                <a:solidFill>
                  <a:srgbClr val="00E8FF"/>
                </a:solidFill>
                <a:latin typeface="Montserrat Bold"/>
              </a:rPr>
              <a:t> </a:t>
            </a:r>
            <a:r>
              <a:rPr lang="en-US" sz="2400">
                <a:solidFill>
                  <a:srgbClr val="E8EEF1"/>
                </a:solidFill>
                <a:latin typeface="Montserrat Bold"/>
              </a:rPr>
              <a:t>(September 29, 2023 - January 24, 2024</a:t>
            </a:r>
            <a:r>
              <a:rPr lang="en-US" sz="2400">
                <a:solidFill>
                  <a:srgbClr val="00E8FF"/>
                </a:solidFill>
                <a:latin typeface="Montserrat Bold"/>
              </a:rPr>
              <a:t>)</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00000">
                <a:alpha val="100000"/>
              </a:srgbClr>
            </a:gs>
            <a:gs pos="100000">
              <a:srgbClr val="320849">
                <a:alpha val="100000"/>
              </a:srgbClr>
            </a:gs>
          </a:gsLst>
          <a:lin ang="2700000"/>
        </a:gradFill>
      </p:bgPr>
    </p:bg>
    <p:spTree>
      <p:nvGrpSpPr>
        <p:cNvPr id="1" name=""/>
        <p:cNvGrpSpPr/>
        <p:nvPr/>
      </p:nvGrpSpPr>
      <p:grpSpPr>
        <a:xfrm>
          <a:off x="0" y="0"/>
          <a:ext cx="0" cy="0"/>
          <a:chOff x="0" y="0"/>
          <a:chExt cx="0" cy="0"/>
        </a:xfrm>
      </p:grpSpPr>
      <p:grpSp>
        <p:nvGrpSpPr>
          <p:cNvPr name="Group 2" id="2"/>
          <p:cNvGrpSpPr/>
          <p:nvPr/>
        </p:nvGrpSpPr>
        <p:grpSpPr>
          <a:xfrm rot="0">
            <a:off x="8108588" y="2807019"/>
            <a:ext cx="11595226" cy="958039"/>
            <a:chOff x="0" y="0"/>
            <a:chExt cx="3053887" cy="252323"/>
          </a:xfrm>
        </p:grpSpPr>
        <p:sp>
          <p:nvSpPr>
            <p:cNvPr name="Freeform 3" id="3"/>
            <p:cNvSpPr/>
            <p:nvPr/>
          </p:nvSpPr>
          <p:spPr>
            <a:xfrm flipH="false" flipV="false" rot="0">
              <a:off x="0" y="0"/>
              <a:ext cx="3053887" cy="252323"/>
            </a:xfrm>
            <a:custGeom>
              <a:avLst/>
              <a:gdLst/>
              <a:ahLst/>
              <a:cxnLst/>
              <a:rect r="r" b="b" t="t" l="l"/>
              <a:pathLst>
                <a:path h="252323" w="3053887">
                  <a:moveTo>
                    <a:pt x="0" y="0"/>
                  </a:moveTo>
                  <a:lnTo>
                    <a:pt x="3053887" y="0"/>
                  </a:lnTo>
                  <a:lnTo>
                    <a:pt x="3053887" y="252323"/>
                  </a:lnTo>
                  <a:lnTo>
                    <a:pt x="0" y="252323"/>
                  </a:lnTo>
                  <a:close/>
                </a:path>
              </a:pathLst>
            </a:custGeom>
            <a:gradFill rotWithShape="true">
              <a:gsLst>
                <a:gs pos="0">
                  <a:srgbClr val="2A1D36">
                    <a:alpha val="100000"/>
                  </a:srgbClr>
                </a:gs>
                <a:gs pos="50000">
                  <a:srgbClr val="007DFF">
                    <a:alpha val="100000"/>
                  </a:srgbClr>
                </a:gs>
                <a:gs pos="100000">
                  <a:srgbClr val="EB00FF">
                    <a:alpha val="100000"/>
                  </a:srgbClr>
                </a:gs>
              </a:gsLst>
              <a:lin ang="0"/>
            </a:gradFill>
          </p:spPr>
        </p:sp>
        <p:sp>
          <p:nvSpPr>
            <p:cNvPr name="TextBox 4" id="4"/>
            <p:cNvSpPr txBox="true"/>
            <p:nvPr/>
          </p:nvSpPr>
          <p:spPr>
            <a:xfrm>
              <a:off x="0" y="-38100"/>
              <a:ext cx="3053887" cy="290423"/>
            </a:xfrm>
            <a:prstGeom prst="rect">
              <a:avLst/>
            </a:prstGeom>
          </p:spPr>
          <p:txBody>
            <a:bodyPr anchor="ctr" rtlCol="false" tIns="50800" lIns="50800" bIns="50800" rIns="50800"/>
            <a:lstStyle/>
            <a:p>
              <a:pPr algn="ctr">
                <a:lnSpc>
                  <a:spcPts val="2876"/>
                </a:lnSpc>
              </a:pPr>
            </a:p>
          </p:txBody>
        </p:sp>
      </p:grpSp>
      <p:sp>
        <p:nvSpPr>
          <p:cNvPr name="Freeform 5" id="5"/>
          <p:cNvSpPr/>
          <p:nvPr/>
        </p:nvSpPr>
        <p:spPr>
          <a:xfrm flipH="false" flipV="false" rot="0">
            <a:off x="13029328" y="560419"/>
            <a:ext cx="1753747" cy="1753747"/>
          </a:xfrm>
          <a:custGeom>
            <a:avLst/>
            <a:gdLst/>
            <a:ahLst/>
            <a:cxnLst/>
            <a:rect r="r" b="b" t="t" l="l"/>
            <a:pathLst>
              <a:path h="1753747" w="1753747">
                <a:moveTo>
                  <a:pt x="0" y="0"/>
                </a:moveTo>
                <a:lnTo>
                  <a:pt x="1753746" y="0"/>
                </a:lnTo>
                <a:lnTo>
                  <a:pt x="1753746" y="1753747"/>
                </a:lnTo>
                <a:lnTo>
                  <a:pt x="0" y="1753747"/>
                </a:lnTo>
                <a:lnTo>
                  <a:pt x="0" y="0"/>
                </a:lnTo>
                <a:close/>
              </a:path>
            </a:pathLst>
          </a:custGeom>
          <a:blipFill>
            <a:blip r:embed="rId2"/>
            <a:stretch>
              <a:fillRect l="0" t="0" r="0" b="0"/>
            </a:stretch>
          </a:blipFill>
        </p:spPr>
      </p:sp>
      <p:sp>
        <p:nvSpPr>
          <p:cNvPr name="TextBox 6" id="6"/>
          <p:cNvSpPr txBox="true"/>
          <p:nvPr/>
        </p:nvSpPr>
        <p:spPr>
          <a:xfrm rot="0">
            <a:off x="1532634" y="1158104"/>
            <a:ext cx="11077641" cy="806450"/>
          </a:xfrm>
          <a:prstGeom prst="rect">
            <a:avLst/>
          </a:prstGeom>
        </p:spPr>
        <p:txBody>
          <a:bodyPr anchor="t" rtlCol="false" tIns="0" lIns="0" bIns="0" rIns="0">
            <a:spAutoFit/>
          </a:bodyPr>
          <a:lstStyle/>
          <a:p>
            <a:pPr algn="l">
              <a:lnSpc>
                <a:spcPts val="6550"/>
              </a:lnSpc>
            </a:pPr>
            <a:r>
              <a:rPr lang="en-US" sz="5000" spc="145">
                <a:solidFill>
                  <a:srgbClr val="00E8FF"/>
                </a:solidFill>
                <a:latin typeface="Montserrat Bold"/>
              </a:rPr>
              <a:t>DISCOVERY BY REDHUNT LABS</a:t>
            </a:r>
          </a:p>
        </p:txBody>
      </p:sp>
      <p:sp>
        <p:nvSpPr>
          <p:cNvPr name="TextBox 7" id="7"/>
          <p:cNvSpPr txBox="true"/>
          <p:nvPr/>
        </p:nvSpPr>
        <p:spPr>
          <a:xfrm rot="0">
            <a:off x="1220675" y="4844384"/>
            <a:ext cx="16530003" cy="3573780"/>
          </a:xfrm>
          <a:prstGeom prst="rect">
            <a:avLst/>
          </a:prstGeom>
        </p:spPr>
        <p:txBody>
          <a:bodyPr anchor="t" rtlCol="false" tIns="0" lIns="0" bIns="0" rIns="0">
            <a:spAutoFit/>
          </a:bodyPr>
          <a:lstStyle/>
          <a:p>
            <a:pPr algn="l" marL="582930" indent="-291465" lvl="1">
              <a:lnSpc>
                <a:spcPts val="4050"/>
              </a:lnSpc>
              <a:buFont typeface="Arial"/>
              <a:buChar char="•"/>
            </a:pPr>
            <a:r>
              <a:rPr lang="en-US" sz="2700" spc="27">
                <a:solidFill>
                  <a:srgbClr val="FFFFFF"/>
                </a:solidFill>
                <a:latin typeface="Montserrat"/>
              </a:rPr>
              <a:t>RedHunt Labs, a prominent cybersecurity research organization, identified the security lapse at Mercedes-Benz. </a:t>
            </a:r>
          </a:p>
          <a:p>
            <a:pPr algn="l" marL="582930" indent="-291465" lvl="1">
              <a:lnSpc>
                <a:spcPts val="4050"/>
              </a:lnSpc>
              <a:buFont typeface="Arial"/>
              <a:buChar char="•"/>
            </a:pPr>
            <a:r>
              <a:rPr lang="en-US" sz="2700" spc="27">
                <a:solidFill>
                  <a:srgbClr val="FFFFFF"/>
                </a:solidFill>
                <a:latin typeface="Montserrat"/>
              </a:rPr>
              <a:t>They found that a GitHub token had been mishandled, leading to the exposure of critical intellectual property, including database connections, design blueprints, and API keys. </a:t>
            </a:r>
          </a:p>
          <a:p>
            <a:pPr algn="l" marL="582930" indent="-291465" lvl="1">
              <a:lnSpc>
                <a:spcPts val="4050"/>
              </a:lnSpc>
              <a:buFont typeface="Arial"/>
              <a:buChar char="•"/>
            </a:pPr>
            <a:r>
              <a:rPr lang="en-US" sz="2700" spc="27">
                <a:solidFill>
                  <a:srgbClr val="FFFFFF"/>
                </a:solidFill>
                <a:latin typeface="Montserrat"/>
              </a:rPr>
              <a:t>Upon discovery, RedHunt Labs promptly notified Mercedes-Benz, enabling the company to revoke the compromised token and remove the exposed repository to mitigate further risks.</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00000">
                <a:alpha val="100000"/>
              </a:srgbClr>
            </a:gs>
            <a:gs pos="100000">
              <a:srgbClr val="320849">
                <a:alpha val="100000"/>
              </a:srgbClr>
            </a:gs>
          </a:gsLst>
          <a:lin ang="2700000"/>
        </a:gradFill>
      </p:bgPr>
    </p:bg>
    <p:spTree>
      <p:nvGrpSpPr>
        <p:cNvPr id="1" name=""/>
        <p:cNvGrpSpPr/>
        <p:nvPr/>
      </p:nvGrpSpPr>
      <p:grpSpPr>
        <a:xfrm>
          <a:off x="0" y="0"/>
          <a:ext cx="0" cy="0"/>
          <a:chOff x="0" y="0"/>
          <a:chExt cx="0" cy="0"/>
        </a:xfrm>
      </p:grpSpPr>
      <p:sp>
        <p:nvSpPr>
          <p:cNvPr name="Freeform 2" id="2"/>
          <p:cNvSpPr/>
          <p:nvPr/>
        </p:nvSpPr>
        <p:spPr>
          <a:xfrm flipH="false" flipV="false" rot="0">
            <a:off x="10212388" y="-4001504"/>
            <a:ext cx="10398629" cy="10552114"/>
          </a:xfrm>
          <a:custGeom>
            <a:avLst/>
            <a:gdLst/>
            <a:ahLst/>
            <a:cxnLst/>
            <a:rect r="r" b="b" t="t" l="l"/>
            <a:pathLst>
              <a:path h="10552114" w="10398629">
                <a:moveTo>
                  <a:pt x="0" y="0"/>
                </a:moveTo>
                <a:lnTo>
                  <a:pt x="10398629" y="0"/>
                </a:lnTo>
                <a:lnTo>
                  <a:pt x="10398629" y="10552114"/>
                </a:lnTo>
                <a:lnTo>
                  <a:pt x="0" y="10552114"/>
                </a:lnTo>
                <a:lnTo>
                  <a:pt x="0" y="0"/>
                </a:lnTo>
                <a:close/>
              </a:path>
            </a:pathLst>
          </a:custGeom>
          <a:blipFill>
            <a:blip r:embed="rId2">
              <a:alphaModFix amt="65999"/>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459550" y="962025"/>
            <a:ext cx="12338758" cy="904240"/>
          </a:xfrm>
          <a:prstGeom prst="rect">
            <a:avLst/>
          </a:prstGeom>
        </p:spPr>
        <p:txBody>
          <a:bodyPr anchor="t" rtlCol="false" tIns="0" lIns="0" bIns="0" rIns="0">
            <a:spAutoFit/>
          </a:bodyPr>
          <a:lstStyle/>
          <a:p>
            <a:pPr algn="l">
              <a:lnSpc>
                <a:spcPts val="7205"/>
              </a:lnSpc>
            </a:pPr>
            <a:r>
              <a:rPr lang="en-US" sz="5500" spc="159">
                <a:solidFill>
                  <a:srgbClr val="F64FC2"/>
                </a:solidFill>
                <a:latin typeface="Montserrat Classic Bold"/>
              </a:rPr>
              <a:t>WHAT IS A GITHUB TOKEN</a:t>
            </a:r>
          </a:p>
        </p:txBody>
      </p:sp>
      <p:sp>
        <p:nvSpPr>
          <p:cNvPr name="TextBox 4" id="4"/>
          <p:cNvSpPr txBox="true"/>
          <p:nvPr/>
        </p:nvSpPr>
        <p:spPr>
          <a:xfrm rot="0">
            <a:off x="1330994" y="2330553"/>
            <a:ext cx="15928306" cy="1407795"/>
          </a:xfrm>
          <a:prstGeom prst="rect">
            <a:avLst/>
          </a:prstGeom>
        </p:spPr>
        <p:txBody>
          <a:bodyPr anchor="t" rtlCol="false" tIns="0" lIns="0" bIns="0" rIns="0">
            <a:spAutoFit/>
          </a:bodyPr>
          <a:lstStyle/>
          <a:p>
            <a:pPr algn="l" marL="582930" indent="-291465" lvl="1">
              <a:lnSpc>
                <a:spcPts val="3779"/>
              </a:lnSpc>
              <a:buFont typeface="Arial"/>
              <a:buChar char="•"/>
            </a:pPr>
            <a:r>
              <a:rPr lang="en-US" sz="2700" spc="27">
                <a:solidFill>
                  <a:srgbClr val="FFFFFF"/>
                </a:solidFill>
                <a:latin typeface="Montserrat Light"/>
              </a:rPr>
              <a:t>A GitHub token is a secure, alphanumeric string used to authenticate users and applications to access GitHub's resources and services, offering a more secure way to manage permissions and integrate with other systems.</a:t>
            </a:r>
          </a:p>
        </p:txBody>
      </p:sp>
      <p:sp>
        <p:nvSpPr>
          <p:cNvPr name="TextBox 5" id="5"/>
          <p:cNvSpPr txBox="true"/>
          <p:nvPr/>
        </p:nvSpPr>
        <p:spPr>
          <a:xfrm rot="0">
            <a:off x="1459550" y="4131413"/>
            <a:ext cx="4685709" cy="580263"/>
          </a:xfrm>
          <a:prstGeom prst="rect">
            <a:avLst/>
          </a:prstGeom>
        </p:spPr>
        <p:txBody>
          <a:bodyPr anchor="t" rtlCol="false" tIns="0" lIns="0" bIns="0" rIns="0">
            <a:spAutoFit/>
          </a:bodyPr>
          <a:lstStyle/>
          <a:p>
            <a:pPr algn="l">
              <a:lnSpc>
                <a:spcPts val="4896"/>
              </a:lnSpc>
            </a:pPr>
            <a:r>
              <a:rPr lang="en-US" sz="3200" spc="352">
                <a:solidFill>
                  <a:srgbClr val="00E8FF"/>
                </a:solidFill>
                <a:latin typeface="Montserrat Classic"/>
              </a:rPr>
              <a:t>ROLE</a:t>
            </a:r>
          </a:p>
        </p:txBody>
      </p:sp>
      <p:sp>
        <p:nvSpPr>
          <p:cNvPr name="TextBox 6" id="6"/>
          <p:cNvSpPr txBox="true"/>
          <p:nvPr/>
        </p:nvSpPr>
        <p:spPr>
          <a:xfrm rot="0">
            <a:off x="1430015" y="4819173"/>
            <a:ext cx="15829285" cy="3312795"/>
          </a:xfrm>
          <a:prstGeom prst="rect">
            <a:avLst/>
          </a:prstGeom>
        </p:spPr>
        <p:txBody>
          <a:bodyPr anchor="t" rtlCol="false" tIns="0" lIns="0" bIns="0" rIns="0">
            <a:spAutoFit/>
          </a:bodyPr>
          <a:lstStyle/>
          <a:p>
            <a:pPr algn="l" marL="582930" indent="-291465" lvl="1">
              <a:lnSpc>
                <a:spcPts val="3779"/>
              </a:lnSpc>
              <a:buFont typeface="Arial"/>
              <a:buChar char="•"/>
            </a:pPr>
            <a:r>
              <a:rPr lang="en-US" sz="2700" spc="27">
                <a:solidFill>
                  <a:srgbClr val="FFFFFF"/>
                </a:solidFill>
                <a:latin typeface="Montserrat Light"/>
              </a:rPr>
              <a:t>GitHub tokens, including Personal Access Tokens (PATs) and OAuth Tokens, authenticate and authorize access to GitHub resources, enabling actions like cloning repositories and managing issues. </a:t>
            </a:r>
          </a:p>
          <a:p>
            <a:pPr algn="l" marL="582930" indent="-291465" lvl="1">
              <a:lnSpc>
                <a:spcPts val="3779"/>
              </a:lnSpc>
              <a:buFont typeface="Arial"/>
              <a:buChar char="•"/>
            </a:pPr>
            <a:r>
              <a:rPr lang="en-US" sz="2700" spc="27">
                <a:solidFill>
                  <a:srgbClr val="FFFFFF"/>
                </a:solidFill>
                <a:latin typeface="Montserrat Light"/>
              </a:rPr>
              <a:t>They can be scoped to limit access, ensuring security and appropriate permissions for applications and services.</a:t>
            </a:r>
          </a:p>
          <a:p>
            <a:pPr algn="l" marL="582930" indent="-291465" lvl="1">
              <a:lnSpc>
                <a:spcPts val="3779"/>
              </a:lnSpc>
              <a:buFont typeface="Arial"/>
              <a:buChar char="•"/>
            </a:pPr>
            <a:r>
              <a:rPr lang="en-US" sz="2700" spc="27">
                <a:solidFill>
                  <a:srgbClr val="FFFFFF"/>
                </a:solidFill>
                <a:latin typeface="Montserrat Light"/>
              </a:rPr>
              <a:t>Crucial for repository access and management, they facilitate version control operations, CI/CD pipelines, and automated processes. </a:t>
            </a:r>
          </a:p>
        </p:txBody>
      </p:sp>
      <p:grpSp>
        <p:nvGrpSpPr>
          <p:cNvPr name="Group 7" id="7"/>
          <p:cNvGrpSpPr/>
          <p:nvPr/>
        </p:nvGrpSpPr>
        <p:grpSpPr>
          <a:xfrm rot="0">
            <a:off x="-1382838" y="8540229"/>
            <a:ext cx="11595226" cy="958039"/>
            <a:chOff x="0" y="0"/>
            <a:chExt cx="3053887" cy="252323"/>
          </a:xfrm>
        </p:grpSpPr>
        <p:sp>
          <p:nvSpPr>
            <p:cNvPr name="Freeform 8" id="8"/>
            <p:cNvSpPr/>
            <p:nvPr/>
          </p:nvSpPr>
          <p:spPr>
            <a:xfrm flipH="false" flipV="false" rot="0">
              <a:off x="0" y="0"/>
              <a:ext cx="3053887" cy="252323"/>
            </a:xfrm>
            <a:custGeom>
              <a:avLst/>
              <a:gdLst/>
              <a:ahLst/>
              <a:cxnLst/>
              <a:rect r="r" b="b" t="t" l="l"/>
              <a:pathLst>
                <a:path h="252323" w="3053887">
                  <a:moveTo>
                    <a:pt x="0" y="0"/>
                  </a:moveTo>
                  <a:lnTo>
                    <a:pt x="3053887" y="0"/>
                  </a:lnTo>
                  <a:lnTo>
                    <a:pt x="3053887" y="252323"/>
                  </a:lnTo>
                  <a:lnTo>
                    <a:pt x="0" y="252323"/>
                  </a:lnTo>
                  <a:close/>
                </a:path>
              </a:pathLst>
            </a:custGeom>
            <a:gradFill rotWithShape="true">
              <a:gsLst>
                <a:gs pos="0">
                  <a:srgbClr val="2A1D36">
                    <a:alpha val="100000"/>
                  </a:srgbClr>
                </a:gs>
                <a:gs pos="50000">
                  <a:srgbClr val="007DFF">
                    <a:alpha val="100000"/>
                  </a:srgbClr>
                </a:gs>
                <a:gs pos="100000">
                  <a:srgbClr val="EB00FF">
                    <a:alpha val="100000"/>
                  </a:srgbClr>
                </a:gs>
              </a:gsLst>
              <a:lin ang="0"/>
            </a:gradFill>
          </p:spPr>
        </p:sp>
        <p:sp>
          <p:nvSpPr>
            <p:cNvPr name="TextBox 9" id="9"/>
            <p:cNvSpPr txBox="true"/>
            <p:nvPr/>
          </p:nvSpPr>
          <p:spPr>
            <a:xfrm>
              <a:off x="0" y="-38100"/>
              <a:ext cx="3053887" cy="290423"/>
            </a:xfrm>
            <a:prstGeom prst="rect">
              <a:avLst/>
            </a:prstGeom>
          </p:spPr>
          <p:txBody>
            <a:bodyPr anchor="ctr" rtlCol="false" tIns="50800" lIns="50800" bIns="50800" rIns="50800"/>
            <a:lstStyle/>
            <a:p>
              <a:pPr algn="ctr">
                <a:lnSpc>
                  <a:spcPts val="2876"/>
                </a:lnSpc>
              </a:pPr>
            </a:p>
          </p:txBody>
        </p:sp>
      </p:gr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00000">
                <a:alpha val="100000"/>
              </a:srgbClr>
            </a:gs>
            <a:gs pos="100000">
              <a:srgbClr val="320849">
                <a:alpha val="100000"/>
              </a:srgbClr>
            </a:gs>
          </a:gsLst>
          <a:lin ang="2700000"/>
        </a:gradFill>
      </p:bgPr>
    </p:bg>
    <p:spTree>
      <p:nvGrpSpPr>
        <p:cNvPr id="1" name=""/>
        <p:cNvGrpSpPr/>
        <p:nvPr/>
      </p:nvGrpSpPr>
      <p:grpSpPr>
        <a:xfrm>
          <a:off x="0" y="0"/>
          <a:ext cx="0" cy="0"/>
          <a:chOff x="0" y="0"/>
          <a:chExt cx="0" cy="0"/>
        </a:xfrm>
      </p:grpSpPr>
      <p:sp>
        <p:nvSpPr>
          <p:cNvPr name="TextBox 2" id="2"/>
          <p:cNvSpPr txBox="true"/>
          <p:nvPr/>
        </p:nvSpPr>
        <p:spPr>
          <a:xfrm rot="0">
            <a:off x="5486733" y="1009650"/>
            <a:ext cx="16628353" cy="1385697"/>
          </a:xfrm>
          <a:prstGeom prst="rect">
            <a:avLst/>
          </a:prstGeom>
        </p:spPr>
        <p:txBody>
          <a:bodyPr anchor="t" rtlCol="false" tIns="0" lIns="0" bIns="0" rIns="0">
            <a:spAutoFit/>
          </a:bodyPr>
          <a:lstStyle/>
          <a:p>
            <a:pPr algn="ctr">
              <a:lnSpc>
                <a:spcPts val="6552"/>
              </a:lnSpc>
            </a:pPr>
            <a:r>
              <a:rPr lang="en-US" sz="5200" spc="46">
                <a:solidFill>
                  <a:srgbClr val="C471ED"/>
                </a:solidFill>
                <a:latin typeface="Montserrat Bold"/>
              </a:rPr>
              <a:t>Types of Exposed Data </a:t>
            </a:r>
          </a:p>
          <a:p>
            <a:pPr algn="just">
              <a:lnSpc>
                <a:spcPts val="4536"/>
              </a:lnSpc>
            </a:pPr>
          </a:p>
        </p:txBody>
      </p:sp>
      <p:grpSp>
        <p:nvGrpSpPr>
          <p:cNvPr name="Group 3" id="3"/>
          <p:cNvGrpSpPr/>
          <p:nvPr/>
        </p:nvGrpSpPr>
        <p:grpSpPr>
          <a:xfrm rot="-10800000">
            <a:off x="8003296" y="2667197"/>
            <a:ext cx="11595226" cy="578937"/>
            <a:chOff x="0" y="0"/>
            <a:chExt cx="3053887" cy="152477"/>
          </a:xfrm>
        </p:grpSpPr>
        <p:sp>
          <p:nvSpPr>
            <p:cNvPr name="Freeform 4" id="4"/>
            <p:cNvSpPr/>
            <p:nvPr/>
          </p:nvSpPr>
          <p:spPr>
            <a:xfrm flipH="false" flipV="false" rot="0">
              <a:off x="0" y="0"/>
              <a:ext cx="3053887" cy="152477"/>
            </a:xfrm>
            <a:custGeom>
              <a:avLst/>
              <a:gdLst/>
              <a:ahLst/>
              <a:cxnLst/>
              <a:rect r="r" b="b" t="t" l="l"/>
              <a:pathLst>
                <a:path h="152477" w="3053887">
                  <a:moveTo>
                    <a:pt x="0" y="0"/>
                  </a:moveTo>
                  <a:lnTo>
                    <a:pt x="3053887" y="0"/>
                  </a:lnTo>
                  <a:lnTo>
                    <a:pt x="3053887" y="152477"/>
                  </a:lnTo>
                  <a:lnTo>
                    <a:pt x="0" y="152477"/>
                  </a:lnTo>
                  <a:close/>
                </a:path>
              </a:pathLst>
            </a:custGeom>
            <a:gradFill rotWithShape="true">
              <a:gsLst>
                <a:gs pos="0">
                  <a:srgbClr val="2A1D36">
                    <a:alpha val="100000"/>
                  </a:srgbClr>
                </a:gs>
                <a:gs pos="50000">
                  <a:srgbClr val="007DFF">
                    <a:alpha val="100000"/>
                  </a:srgbClr>
                </a:gs>
                <a:gs pos="100000">
                  <a:srgbClr val="EB00FF">
                    <a:alpha val="100000"/>
                  </a:srgbClr>
                </a:gs>
              </a:gsLst>
              <a:lin ang="0"/>
            </a:gradFill>
          </p:spPr>
        </p:sp>
        <p:sp>
          <p:nvSpPr>
            <p:cNvPr name="TextBox 5" id="5"/>
            <p:cNvSpPr txBox="true"/>
            <p:nvPr/>
          </p:nvSpPr>
          <p:spPr>
            <a:xfrm>
              <a:off x="0" y="-38100"/>
              <a:ext cx="3053887" cy="190577"/>
            </a:xfrm>
            <a:prstGeom prst="rect">
              <a:avLst/>
            </a:prstGeom>
          </p:spPr>
          <p:txBody>
            <a:bodyPr anchor="ctr" rtlCol="false" tIns="50800" lIns="50800" bIns="50800" rIns="50800"/>
            <a:lstStyle/>
            <a:p>
              <a:pPr algn="ctr">
                <a:lnSpc>
                  <a:spcPts val="2876"/>
                </a:lnSpc>
              </a:pPr>
            </a:p>
          </p:txBody>
        </p:sp>
      </p:grpSp>
      <p:sp>
        <p:nvSpPr>
          <p:cNvPr name="TextBox 6" id="6"/>
          <p:cNvSpPr txBox="true"/>
          <p:nvPr/>
        </p:nvSpPr>
        <p:spPr>
          <a:xfrm rot="0">
            <a:off x="1854787" y="4668063"/>
            <a:ext cx="14901766" cy="3573780"/>
          </a:xfrm>
          <a:prstGeom prst="rect">
            <a:avLst/>
          </a:prstGeom>
        </p:spPr>
        <p:txBody>
          <a:bodyPr anchor="t" rtlCol="false" tIns="0" lIns="0" bIns="0" rIns="0">
            <a:spAutoFit/>
          </a:bodyPr>
          <a:lstStyle/>
          <a:p>
            <a:pPr algn="l" marL="582932" indent="-291466" lvl="1">
              <a:lnSpc>
                <a:spcPts val="4050"/>
              </a:lnSpc>
              <a:buFont typeface="Arial"/>
              <a:buChar char="•"/>
            </a:pPr>
            <a:r>
              <a:rPr lang="en-US" sz="2700" spc="27">
                <a:solidFill>
                  <a:srgbClr val="FFFFFF"/>
                </a:solidFill>
                <a:latin typeface="Montserrat"/>
              </a:rPr>
              <a:t>This mishandling jeopardized the security of internal systems and potentially exposed confidential details to unauthorized access.</a:t>
            </a:r>
          </a:p>
          <a:p>
            <a:pPr algn="l" marL="582932" indent="-291466" lvl="1">
              <a:lnSpc>
                <a:spcPts val="4050"/>
              </a:lnSpc>
              <a:buFont typeface="Arial"/>
              <a:buChar char="•"/>
            </a:pPr>
            <a:r>
              <a:rPr lang="en-US" sz="2700" spc="27">
                <a:solidFill>
                  <a:srgbClr val="FFFFFF"/>
                </a:solidFill>
                <a:latin typeface="Montserrat"/>
              </a:rPr>
              <a:t>The exposure of database connections poses risks to data integrity and privacy. Moreover, the compromised API key could grant unauthorized access to sensitive functionalities, exacerbating the severity of the breach. </a:t>
            </a:r>
          </a:p>
          <a:p>
            <a:pPr algn="l" marL="582932" indent="-291466" lvl="1">
              <a:lnSpc>
                <a:spcPts val="4050"/>
              </a:lnSpc>
              <a:buFont typeface="Arial"/>
              <a:buChar char="•"/>
            </a:pPr>
            <a:r>
              <a:rPr lang="en-US" sz="2700" spc="27">
                <a:solidFill>
                  <a:srgbClr val="FFFFFF"/>
                </a:solidFill>
                <a:latin typeface="Montserrat"/>
              </a:rPr>
              <a:t>Immediate action is imperative to mitigate further damage and safeguard against exploitation of the exposed data.</a:t>
            </a:r>
          </a:p>
        </p:txBody>
      </p:sp>
      <p:sp>
        <p:nvSpPr>
          <p:cNvPr name="Freeform 7" id="7"/>
          <p:cNvSpPr/>
          <p:nvPr/>
        </p:nvSpPr>
        <p:spPr>
          <a:xfrm flipH="false" flipV="false" rot="0">
            <a:off x="-2395333" y="2297071"/>
            <a:ext cx="10398629" cy="10552114"/>
          </a:xfrm>
          <a:custGeom>
            <a:avLst/>
            <a:gdLst/>
            <a:ahLst/>
            <a:cxnLst/>
            <a:rect r="r" b="b" t="t" l="l"/>
            <a:pathLst>
              <a:path h="10552114" w="10398629">
                <a:moveTo>
                  <a:pt x="0" y="0"/>
                </a:moveTo>
                <a:lnTo>
                  <a:pt x="10398629" y="0"/>
                </a:lnTo>
                <a:lnTo>
                  <a:pt x="10398629" y="10552114"/>
                </a:lnTo>
                <a:lnTo>
                  <a:pt x="0" y="10552114"/>
                </a:lnTo>
                <a:lnTo>
                  <a:pt x="0" y="0"/>
                </a:lnTo>
                <a:close/>
              </a:path>
            </a:pathLst>
          </a:custGeom>
          <a:blipFill>
            <a:blip r:embed="rId2">
              <a:alphaModFix amt="65999"/>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DAGHhwee470</dc:identifier>
  <dcterms:modified xsi:type="dcterms:W3CDTF">2011-08-01T06:04:30Z</dcterms:modified>
  <cp:revision>1</cp:revision>
  <dc:title>Computer Security Case Study</dc:title>
</cp:coreProperties>
</file>

<file path=docProps/thumbnail.jpeg>
</file>